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4"/>
  </p:notesMasterIdLst>
  <p:sldIdLst>
    <p:sldId id="260" r:id="rId2"/>
    <p:sldId id="4444" r:id="rId3"/>
    <p:sldId id="4421" r:id="rId4"/>
    <p:sldId id="4422" r:id="rId5"/>
    <p:sldId id="4423" r:id="rId6"/>
    <p:sldId id="4425" r:id="rId7"/>
    <p:sldId id="4424" r:id="rId8"/>
    <p:sldId id="4426" r:id="rId9"/>
    <p:sldId id="4427" r:id="rId10"/>
    <p:sldId id="4428" r:id="rId11"/>
    <p:sldId id="4429" r:id="rId12"/>
    <p:sldId id="4433" r:id="rId13"/>
    <p:sldId id="4435" r:id="rId14"/>
    <p:sldId id="4436" r:id="rId15"/>
    <p:sldId id="4432" r:id="rId16"/>
    <p:sldId id="4430" r:id="rId17"/>
    <p:sldId id="4439" r:id="rId18"/>
    <p:sldId id="4440" r:id="rId19"/>
    <p:sldId id="4441" r:id="rId20"/>
    <p:sldId id="4442" r:id="rId21"/>
    <p:sldId id="4443" r:id="rId22"/>
    <p:sldId id="4445" r:id="rId23"/>
    <p:sldId id="4446" r:id="rId24"/>
    <p:sldId id="4448" r:id="rId25"/>
    <p:sldId id="4434" r:id="rId26"/>
    <p:sldId id="4449" r:id="rId27"/>
    <p:sldId id="4450" r:id="rId28"/>
    <p:sldId id="4451" r:id="rId29"/>
    <p:sldId id="4453" r:id="rId30"/>
    <p:sldId id="4454" r:id="rId31"/>
    <p:sldId id="4455" r:id="rId32"/>
    <p:sldId id="4457" r:id="rId33"/>
    <p:sldId id="4460" r:id="rId34"/>
    <p:sldId id="4458" r:id="rId35"/>
    <p:sldId id="4459" r:id="rId36"/>
    <p:sldId id="4461" r:id="rId37"/>
    <p:sldId id="4462" r:id="rId38"/>
    <p:sldId id="4463" r:id="rId39"/>
    <p:sldId id="4464" r:id="rId40"/>
    <p:sldId id="4465" r:id="rId41"/>
    <p:sldId id="4466" r:id="rId42"/>
    <p:sldId id="4477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87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471" autoAdjust="0"/>
    <p:restoredTop sz="86007" autoAdjust="0"/>
  </p:normalViewPr>
  <p:slideViewPr>
    <p:cSldViewPr snapToGrid="0">
      <p:cViewPr>
        <p:scale>
          <a:sx n="75" d="100"/>
          <a:sy n="75" d="100"/>
        </p:scale>
        <p:origin x="-684" y="-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59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inu Roy" userId="c759c0a1-e226-4bc4-9a6a-7f12d50c3d03" providerId="ADAL" clId="{39ABD036-A627-4DF6-B7F7-2F541CCA22F7}"/>
    <pc:docChg chg="modSld">
      <pc:chgData name="Binu Roy" userId="c759c0a1-e226-4bc4-9a6a-7f12d50c3d03" providerId="ADAL" clId="{39ABD036-A627-4DF6-B7F7-2F541CCA22F7}" dt="2025-09-04T08:20:33.645" v="78" actId="5793"/>
      <pc:docMkLst>
        <pc:docMk/>
      </pc:docMkLst>
      <pc:sldChg chg="modSp mod">
        <pc:chgData name="Binu Roy" userId="c759c0a1-e226-4bc4-9a6a-7f12d50c3d03" providerId="ADAL" clId="{39ABD036-A627-4DF6-B7F7-2F541CCA22F7}" dt="2025-09-04T08:20:33.645" v="78" actId="5793"/>
        <pc:sldMkLst>
          <pc:docMk/>
          <pc:sldMk cId="0" sldId="260"/>
        </pc:sldMkLst>
        <pc:spChg chg="mod">
          <ac:chgData name="Binu Roy" userId="c759c0a1-e226-4bc4-9a6a-7f12d50c3d03" providerId="ADAL" clId="{39ABD036-A627-4DF6-B7F7-2F541CCA22F7}" dt="2025-09-04T08:20:25.038" v="61" actId="20577"/>
          <ac:spMkLst>
            <pc:docMk/>
            <pc:sldMk cId="0" sldId="260"/>
            <ac:spMk id="6" creationId="{00000000-0000-0000-0000-000000000000}"/>
          </ac:spMkLst>
        </pc:spChg>
        <pc:spChg chg="mod">
          <ac:chgData name="Binu Roy" userId="c759c0a1-e226-4bc4-9a6a-7f12d50c3d03" providerId="ADAL" clId="{39ABD036-A627-4DF6-B7F7-2F541CCA22F7}" dt="2025-09-04T08:20:33.645" v="78" actId="5793"/>
          <ac:spMkLst>
            <pc:docMk/>
            <pc:sldMk cId="0" sldId="260"/>
            <ac:spMk id="7" creationId="{00000000-0000-0000-0000-000000000000}"/>
          </ac:spMkLst>
        </pc:spChg>
      </pc:sldChg>
    </pc:docChg>
  </pc:docChgLst>
  <pc:docChgLst>
    <pc:chgData name="Binu Roy" userId="c759c0a1-e226-4bc4-9a6a-7f12d50c3d03" providerId="ADAL" clId="{21677A70-B033-468D-BB9E-8AA2AEFCC23F}"/>
    <pc:docChg chg="modSld">
      <pc:chgData name="Binu Roy" userId="c759c0a1-e226-4bc4-9a6a-7f12d50c3d03" providerId="ADAL" clId="{21677A70-B033-468D-BB9E-8AA2AEFCC23F}" dt="2025-08-11T11:19:49.489" v="49" actId="6549"/>
      <pc:docMkLst>
        <pc:docMk/>
      </pc:docMkLst>
      <pc:sldChg chg="modSp mod">
        <pc:chgData name="Binu Roy" userId="c759c0a1-e226-4bc4-9a6a-7f12d50c3d03" providerId="ADAL" clId="{21677A70-B033-468D-BB9E-8AA2AEFCC23F}" dt="2025-08-08T09:26:09.292" v="47" actId="20577"/>
        <pc:sldMkLst>
          <pc:docMk/>
          <pc:sldMk cId="0" sldId="260"/>
        </pc:sldMkLst>
        <pc:spChg chg="mod">
          <ac:chgData name="Binu Roy" userId="c759c0a1-e226-4bc4-9a6a-7f12d50c3d03" providerId="ADAL" clId="{21677A70-B033-468D-BB9E-8AA2AEFCC23F}" dt="2025-08-08T09:26:09.292" v="47" actId="20577"/>
          <ac:spMkLst>
            <pc:docMk/>
            <pc:sldMk cId="0" sldId="260"/>
            <ac:spMk id="6" creationId="{00000000-0000-0000-0000-000000000000}"/>
          </ac:spMkLst>
        </pc:spChg>
        <pc:spChg chg="mod">
          <ac:chgData name="Binu Roy" userId="c759c0a1-e226-4bc4-9a6a-7f12d50c3d03" providerId="ADAL" clId="{21677A70-B033-468D-BB9E-8AA2AEFCC23F}" dt="2025-08-08T08:00:27.620" v="18" actId="20577"/>
          <ac:spMkLst>
            <pc:docMk/>
            <pc:sldMk cId="0" sldId="260"/>
            <ac:spMk id="7" creationId="{00000000-0000-0000-0000-000000000000}"/>
          </ac:spMkLst>
        </pc:spChg>
      </pc:sldChg>
      <pc:sldChg chg="modSp mod">
        <pc:chgData name="Binu Roy" userId="c759c0a1-e226-4bc4-9a6a-7f12d50c3d03" providerId="ADAL" clId="{21677A70-B033-468D-BB9E-8AA2AEFCC23F}" dt="2025-08-11T11:19:49.489" v="49" actId="6549"/>
        <pc:sldMkLst>
          <pc:docMk/>
          <pc:sldMk cId="4051022129" sldId="4421"/>
        </pc:sldMkLst>
        <pc:spChg chg="mod">
          <ac:chgData name="Binu Roy" userId="c759c0a1-e226-4bc4-9a6a-7f12d50c3d03" providerId="ADAL" clId="{21677A70-B033-468D-BB9E-8AA2AEFCC23F}" dt="2025-08-11T11:19:49.489" v="49" actId="6549"/>
          <ac:spMkLst>
            <pc:docMk/>
            <pc:sldMk cId="4051022129" sldId="4421"/>
            <ac:spMk id="3" creationId="{3222EB71-F821-F852-BAE8-F9C461EA6C98}"/>
          </ac:spMkLst>
        </pc:spChg>
      </pc:sldChg>
    </pc:docChg>
  </pc:docChgLst>
  <pc:docChgLst>
    <pc:chgData name="Binu Roy" userId="c759c0a1-e226-4bc4-9a6a-7f12d50c3d03" providerId="ADAL" clId="{626E80A4-5D85-4923-B433-2C6961CFA3CB}"/>
    <pc:docChg chg="modSld">
      <pc:chgData name="Binu Roy" userId="c759c0a1-e226-4bc4-9a6a-7f12d50c3d03" providerId="ADAL" clId="{626E80A4-5D85-4923-B433-2C6961CFA3CB}" dt="2025-06-13T11:29:05.250" v="43" actId="20577"/>
      <pc:docMkLst>
        <pc:docMk/>
      </pc:docMkLst>
      <pc:sldChg chg="modSp mod">
        <pc:chgData name="Binu Roy" userId="c759c0a1-e226-4bc4-9a6a-7f12d50c3d03" providerId="ADAL" clId="{626E80A4-5D85-4923-B433-2C6961CFA3CB}" dt="2025-06-13T11:29:05.250" v="43" actId="20577"/>
        <pc:sldMkLst>
          <pc:docMk/>
          <pc:sldMk cId="0" sldId="260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F83ABB-A641-41B3-815B-0BF716117969}" type="datetimeFigureOut">
              <a:rPr lang="en-US" smtClean="0"/>
              <a:t>9/8/2025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464667-E269-4945-B7C0-AD99F8954A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8914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2D2225B-E41B-77C0-1A23-7FE91583AB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02A84B7F-BF54-53DE-5ED7-2CDED8A4B9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BCD18E42-7938-EBF6-0BBB-C03E98259D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C86BF-26DF-47F2-BBA6-FB99F1E1025C}" type="datetimeFigureOut">
              <a:rPr lang="en-US" smtClean="0"/>
              <a:t>9/8/2025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9274C66D-7C77-1BC2-E297-5581F607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F5C71FE2-01D7-8CFA-F772-2A12DADA9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9764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9779BFA-EF8F-EA09-32AE-D64B8AE7D9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FD6459FB-C2B4-23D4-5E49-19DBA37F4E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E1F53C33-E5A3-B4F5-E8BF-0885DE8818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C86BF-26DF-47F2-BBA6-FB99F1E1025C}" type="datetimeFigureOut">
              <a:rPr lang="en-US" smtClean="0"/>
              <a:t>9/8/2025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39B3BEFD-E011-F7CA-9B31-F27B739193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4E199C5A-F8B7-9E90-F8CD-0F9D22014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1379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="" xmlns:a16="http://schemas.microsoft.com/office/drawing/2014/main" id="{03C63739-7054-0E76-0B25-A01771D40C1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3038EBE8-732F-CBA6-F8BB-30CF1BAE2D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7119432A-8B6F-76F0-0D7B-30A66B9629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C86BF-26DF-47F2-BBA6-FB99F1E1025C}" type="datetimeFigureOut">
              <a:rPr lang="en-US" smtClean="0"/>
              <a:t>9/8/2025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82C8D616-BCA7-5689-02D1-3CA3EA8840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73983D8B-7730-9BA0-75AA-DC12AF5D04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2534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CA69414-E7DE-B18D-3123-DBD0283DA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4D9AEC70-B92A-CC7C-576E-A961A566DF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A440CFBF-3986-2ECA-DC6E-B0EB5EEAE2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C86BF-26DF-47F2-BBA6-FB99F1E1025C}" type="datetimeFigureOut">
              <a:rPr lang="en-US" smtClean="0"/>
              <a:t>9/8/2025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BB5622A7-D018-3314-6712-AC0A3E326F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9FDF858B-9E65-33C3-1330-DDC559B7F2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143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9999EF2-BE12-339C-53A6-D7F37ED5DF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D95EA9B6-8FA8-149E-9646-FB301CFB14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60325791-C68A-6622-2CC5-3C0B283338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C86BF-26DF-47F2-BBA6-FB99F1E1025C}" type="datetimeFigureOut">
              <a:rPr lang="en-US" smtClean="0"/>
              <a:t>9/8/2025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797CB1C5-90B9-0823-9015-AF5F09CF9B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8339B8B6-BAA6-240F-60BE-518B08A68F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1014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A4E3121-A2A6-067F-9BB5-431330CD0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49B61458-6F42-1FC6-02A5-B26BB0448D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F40A9E45-D816-7EFD-3CAA-178E16FA00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1F34DE17-8AF8-1452-3C2B-1E8AC11C05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C86BF-26DF-47F2-BBA6-FB99F1E1025C}" type="datetimeFigureOut">
              <a:rPr lang="en-US" smtClean="0"/>
              <a:t>9/8/2025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F8F04EE6-8A95-F57F-A192-3DE3AA4138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DC37B0C8-4507-0579-A941-6A255E92B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8839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2AD41E2-A077-4FE6-C0D3-E53AD76929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D68D9F13-A5D4-37A3-1493-299424981A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0F5EE514-EB19-276A-D5A5-AD3B452852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3A4ECFBA-4BCE-DB10-1A82-A2D64F058ED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DCFB50E7-10C2-3309-2CDC-0F66334ED71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791554FF-26AD-988B-1BE6-17295ED2C7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C86BF-26DF-47F2-BBA6-FB99F1E1025C}" type="datetimeFigureOut">
              <a:rPr lang="en-US" smtClean="0"/>
              <a:t>9/8/2025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62EB7DB9-3BFA-EEC0-380B-FF6C9131A6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0B18BED0-2F21-3460-79B8-7290A76A4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0784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3270D88-D9A6-E2BA-4D07-31B2E1E8C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879C88D8-4119-A0E3-1E19-520074B60A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C86BF-26DF-47F2-BBA6-FB99F1E1025C}" type="datetimeFigureOut">
              <a:rPr lang="en-US" smtClean="0"/>
              <a:t>9/8/2025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4EBD6728-10D0-DD4F-070F-D8887DC407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B41F0AF4-0EB8-E3C6-BC9D-0F225B0D6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9138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BD6305AF-CB28-6234-0989-07022337F2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C86BF-26DF-47F2-BBA6-FB99F1E1025C}" type="datetimeFigureOut">
              <a:rPr lang="en-US" smtClean="0"/>
              <a:t>9/8/2025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F25B88D4-A6C0-E1B7-8994-A86076DAC3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A02BBE91-403E-73E0-6DB4-5910441B7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6809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F851ACB-DC8B-620D-E3BF-7FA852E0A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6CC1B764-533F-1B5D-0611-138F699344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E8B5571B-161E-E09A-5698-4A40CFD312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4ED211E9-C5AE-278A-0394-D5A3F4277B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C86BF-26DF-47F2-BBA6-FB99F1E1025C}" type="datetimeFigureOut">
              <a:rPr lang="en-US" smtClean="0"/>
              <a:t>9/8/2025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437A9B3E-94F2-61BE-DDC5-42C0513840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87552E40-E8E1-BD3E-81E3-532D7B29B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4003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ABF0294-46E3-230A-33FB-B650A56B8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E2C59121-E297-856F-8ED2-F9B862BEEC3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FB44B73E-5B9E-91E2-5353-C491A0CF95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3924E462-7BB8-F752-941C-B91D00225E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C86BF-26DF-47F2-BBA6-FB99F1E1025C}" type="datetimeFigureOut">
              <a:rPr lang="en-US" smtClean="0"/>
              <a:t>9/8/2025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EDC8DAB4-C59B-C493-7D76-5E1C91DA55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E91DC2E0-CCB3-2997-598A-4720CC284C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71037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8CBEEC88-9CA5-4612-35B7-82E0244A79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23ADCC53-C329-CE13-38A1-EB94C1E16C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34D1CA58-D0E5-D20E-2F11-B1014BAA02F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66C86BF-26DF-47F2-BBA6-FB99F1E1025C}" type="datetimeFigureOut">
              <a:rPr lang="en-US" smtClean="0"/>
              <a:t>9/8/2025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4E54645D-A023-304B-CF92-E94304A16A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ABE39631-FBA3-5F80-C564-B320E69D3D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8F35010-364B-470B-BB6C-DCBBE63D2E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6530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87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/>
          <p:cNvSpPr txBox="1"/>
          <p:nvPr/>
        </p:nvSpPr>
        <p:spPr>
          <a:xfrm>
            <a:off x="3084027" y="1706953"/>
            <a:ext cx="6110773" cy="12054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425"/>
              </a:lnSpc>
              <a:spcBef>
                <a:spcPct val="0"/>
              </a:spcBef>
            </a:pPr>
            <a:r>
              <a:rPr lang="en-US" sz="2800" dirty="0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WIPRO NGA Program – DWS </a:t>
            </a:r>
            <a:r>
              <a:rPr lang="en-US" sz="2800" dirty="0" smtClean="0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BATCH 4</a:t>
            </a:r>
            <a:endParaRPr lang="en-US" sz="2800" dirty="0">
              <a:solidFill>
                <a:srgbClr val="FFFFFF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3825198" y="3476154"/>
            <a:ext cx="4628429" cy="2821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239"/>
              </a:lnSpc>
              <a:spcBef>
                <a:spcPct val="0"/>
              </a:spcBef>
            </a:pPr>
            <a:r>
              <a:rPr lang="en-US" sz="2400" dirty="0">
                <a:solidFill>
                  <a:srgbClr val="FFFFFF"/>
                </a:solidFill>
                <a:latin typeface="HK Grotesk" pitchFamily="2" charset="77"/>
              </a:rPr>
              <a:t>Capstone Project </a:t>
            </a:r>
            <a:r>
              <a:rPr lang="en-US" sz="2400" dirty="0" smtClean="0">
                <a:solidFill>
                  <a:srgbClr val="FFFFFF"/>
                </a:solidFill>
                <a:latin typeface="HK Grotesk" pitchFamily="2" charset="77"/>
              </a:rPr>
              <a:t>Presentation </a:t>
            </a:r>
            <a:endParaRPr lang="en-US" sz="2400" dirty="0">
              <a:solidFill>
                <a:srgbClr val="FFFFFF"/>
              </a:solidFill>
              <a:latin typeface="HK Grotesk" pitchFamily="2" charset="77"/>
            </a:endParaRPr>
          </a:p>
        </p:txBody>
      </p:sp>
      <p:sp>
        <p:nvSpPr>
          <p:cNvPr id="2" name="TextBox 7">
            <a:extLst>
              <a:ext uri="{FF2B5EF4-FFF2-40B4-BE49-F238E27FC236}">
                <a16:creationId xmlns="" xmlns:a16="http://schemas.microsoft.com/office/drawing/2014/main" id="{ED66556B-B256-8D8D-E60E-0C5895B5FFA5}"/>
              </a:ext>
            </a:extLst>
          </p:cNvPr>
          <p:cNvSpPr txBox="1"/>
          <p:nvPr/>
        </p:nvSpPr>
        <p:spPr>
          <a:xfrm>
            <a:off x="7526526" y="5105434"/>
            <a:ext cx="3738373" cy="8463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239"/>
              </a:lnSpc>
              <a:spcBef>
                <a:spcPct val="0"/>
              </a:spcBef>
            </a:pPr>
            <a:r>
              <a:rPr lang="en-US" sz="2400" dirty="0">
                <a:solidFill>
                  <a:srgbClr val="FFFFFF"/>
                </a:solidFill>
                <a:latin typeface="HK Grotesk" pitchFamily="2" charset="77"/>
              </a:rPr>
              <a:t>Presented by </a:t>
            </a:r>
            <a:endParaRPr lang="en-US" sz="2400" dirty="0" smtClean="0">
              <a:solidFill>
                <a:srgbClr val="FFFFFF"/>
              </a:solidFill>
              <a:latin typeface="HK Grotesk" pitchFamily="2" charset="77"/>
            </a:endParaRPr>
          </a:p>
          <a:p>
            <a:pPr>
              <a:lnSpc>
                <a:spcPts val="2239"/>
              </a:lnSpc>
              <a:spcBef>
                <a:spcPct val="0"/>
              </a:spcBef>
            </a:pPr>
            <a:endParaRPr lang="en-US" sz="2400" dirty="0">
              <a:solidFill>
                <a:srgbClr val="FFFFFF"/>
              </a:solidFill>
              <a:latin typeface="HK Grotesk" pitchFamily="2" charset="77"/>
            </a:endParaRPr>
          </a:p>
          <a:p>
            <a:pPr algn="r">
              <a:lnSpc>
                <a:spcPts val="2239"/>
              </a:lnSpc>
              <a:spcBef>
                <a:spcPct val="0"/>
              </a:spcBef>
            </a:pPr>
            <a:r>
              <a:rPr lang="en-US" sz="2400" dirty="0" smtClean="0">
                <a:solidFill>
                  <a:srgbClr val="FFFFFF"/>
                </a:solidFill>
                <a:latin typeface="HK Grotesk" pitchFamily="2" charset="77"/>
              </a:rPr>
              <a:t>- </a:t>
            </a:r>
            <a:r>
              <a:rPr lang="en-US" sz="2400" dirty="0" err="1" smtClean="0">
                <a:solidFill>
                  <a:srgbClr val="FFFFFF"/>
                </a:solidFill>
                <a:latin typeface="HK Grotesk" pitchFamily="2" charset="77"/>
              </a:rPr>
              <a:t>Sowmeeka</a:t>
            </a:r>
            <a:r>
              <a:rPr lang="en-US" sz="2400" dirty="0" smtClean="0">
                <a:solidFill>
                  <a:srgbClr val="FFFFFF"/>
                </a:solidFill>
                <a:latin typeface="HK Grotesk" pitchFamily="2" charset="77"/>
              </a:rPr>
              <a:t> </a:t>
            </a:r>
            <a:r>
              <a:rPr lang="en-US" sz="2400" dirty="0" err="1" smtClean="0">
                <a:solidFill>
                  <a:srgbClr val="FFFFFF"/>
                </a:solidFill>
                <a:latin typeface="HK Grotesk" pitchFamily="2" charset="77"/>
              </a:rPr>
              <a:t>Sivanantham</a:t>
            </a:r>
            <a:endParaRPr lang="en-US" sz="2400" dirty="0">
              <a:solidFill>
                <a:srgbClr val="FFFFFF"/>
              </a:solidFill>
              <a:latin typeface="HK Grotesk" pitchFamily="2" charset="7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>
                <a:solidFill>
                  <a:srgbClr val="0187CC"/>
                </a:solidFill>
                <a:latin typeface="HK Grotesk Bold"/>
              </a:rPr>
              <a:t>CREATING MSP PATCH FILE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4552" y="1716443"/>
            <a:ext cx="9633155" cy="1360027"/>
          </a:xfrm>
        </p:spPr>
        <p:txBody>
          <a:bodyPr>
            <a:noAutofit/>
          </a:bodyPr>
          <a:lstStyle/>
          <a:p>
            <a:r>
              <a:rPr lang="en-GB" sz="2400" dirty="0"/>
              <a:t>Created MSP patch: target MSI v23 → upgraded to v25.</a:t>
            </a:r>
          </a:p>
          <a:p>
            <a:r>
              <a:rPr lang="en-GB" sz="2400" dirty="0"/>
              <a:t>Tested patch locally to ensure successful upgrade.</a:t>
            </a:r>
          </a:p>
          <a:p>
            <a:r>
              <a:rPr lang="en-GB" sz="2400" dirty="0"/>
              <a:t>Patch avoids uninstalling older version</a:t>
            </a:r>
            <a:r>
              <a:rPr lang="en-GB" sz="2400" dirty="0" smtClean="0"/>
              <a:t>.</a:t>
            </a:r>
            <a:endParaRPr lang="en-GB" sz="2400" dirty="0"/>
          </a:p>
        </p:txBody>
      </p:sp>
      <p:pic>
        <p:nvPicPr>
          <p:cNvPr id="4" name="Picture 3"/>
          <p:cNvPicPr/>
          <p:nvPr/>
        </p:nvPicPr>
        <p:blipFill rotWithShape="1">
          <a:blip r:embed="rId2"/>
          <a:srcRect t="16814" b="5828"/>
          <a:stretch/>
        </p:blipFill>
        <p:spPr>
          <a:xfrm>
            <a:off x="1062232" y="3333135"/>
            <a:ext cx="5250078" cy="3215149"/>
          </a:xfrm>
          <a:prstGeom prst="rect">
            <a:avLst/>
          </a:prstGeom>
        </p:spPr>
      </p:pic>
      <p:pic>
        <p:nvPicPr>
          <p:cNvPr id="6" name="Picture 5"/>
          <p:cNvPicPr/>
          <p:nvPr/>
        </p:nvPicPr>
        <p:blipFill rotWithShape="1">
          <a:blip r:embed="rId3"/>
          <a:srcRect l="13632" t="24595" r="28471" b="12694"/>
          <a:stretch/>
        </p:blipFill>
        <p:spPr>
          <a:xfrm>
            <a:off x="7079226" y="3333134"/>
            <a:ext cx="4645742" cy="3215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761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b="1" dirty="0" smtClean="0">
                <a:solidFill>
                  <a:srgbClr val="0187CC"/>
                </a:solidFill>
                <a:latin typeface="HK Grotesk Bold"/>
              </a:rPr>
              <a:t>INSTALLATION VIA COMMAND PROMPT</a:t>
            </a:r>
            <a:endParaRPr lang="en-GB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8748252" cy="1625498"/>
          </a:xfrm>
        </p:spPr>
        <p:txBody>
          <a:bodyPr>
            <a:normAutofit/>
          </a:bodyPr>
          <a:lstStyle/>
          <a:p>
            <a:r>
              <a:rPr lang="en-GB" sz="2400" dirty="0"/>
              <a:t>Installed MSI v23.01 using Command Prompt.</a:t>
            </a:r>
          </a:p>
          <a:p>
            <a:r>
              <a:rPr lang="en-GB" sz="2400" dirty="0"/>
              <a:t>Applied MSP patch to upgrade to v25.01.</a:t>
            </a:r>
          </a:p>
          <a:p>
            <a:r>
              <a:rPr lang="en-GB" sz="2400" dirty="0"/>
              <a:t>Verified installation and uninstallation successfully.</a:t>
            </a:r>
          </a:p>
          <a:p>
            <a:endParaRPr lang="en-GB" sz="2400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134" b="42577"/>
          <a:stretch/>
        </p:blipFill>
        <p:spPr bwMode="auto">
          <a:xfrm>
            <a:off x="1925637" y="3746090"/>
            <a:ext cx="8345487" cy="19615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5181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2715568" cy="1891378"/>
          </a:xfrm>
        </p:spPr>
        <p:txBody>
          <a:bodyPr>
            <a:noAutofit/>
          </a:bodyPr>
          <a:lstStyle/>
          <a:p>
            <a:r>
              <a:rPr lang="en-GB" sz="2000" b="1" dirty="0">
                <a:solidFill>
                  <a:srgbClr val="00B0F0"/>
                </a:solidFill>
              </a:rPr>
              <a:t>Got error while installing </a:t>
            </a:r>
            <a:r>
              <a:rPr lang="en-GB" sz="2000" b="1" dirty="0" smtClean="0">
                <a:solidFill>
                  <a:srgbClr val="00B0F0"/>
                </a:solidFill>
              </a:rPr>
              <a:t>MSP </a:t>
            </a:r>
            <a:r>
              <a:rPr lang="en-GB" sz="2000" b="1" dirty="0">
                <a:solidFill>
                  <a:srgbClr val="00B0F0"/>
                </a:solidFill>
              </a:rPr>
              <a:t>→ corrected command  → patch installed successfully </a:t>
            </a:r>
            <a:br>
              <a:rPr lang="en-GB" sz="2000" b="1" dirty="0">
                <a:solidFill>
                  <a:srgbClr val="00B0F0"/>
                </a:solidFill>
              </a:rPr>
            </a:br>
            <a:endParaRPr lang="en-GB" sz="2000" b="1" dirty="0">
              <a:solidFill>
                <a:srgbClr val="00B0F0"/>
              </a:solidFill>
            </a:endParaRPr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 rotWithShape="1">
          <a:blip r:embed="rId2"/>
          <a:srcRect l="24212" t="15664" r="24147" b="17226"/>
          <a:stretch/>
        </p:blipFill>
        <p:spPr>
          <a:xfrm>
            <a:off x="899651" y="1784555"/>
            <a:ext cx="4321277" cy="4026309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5663381" y="3598606"/>
            <a:ext cx="88490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/>
          <p:nvPr/>
        </p:nvPicPr>
        <p:blipFill rotWithShape="1">
          <a:blip r:embed="rId3"/>
          <a:srcRect l="23754" t="15669" r="24011" b="17042"/>
          <a:stretch/>
        </p:blipFill>
        <p:spPr>
          <a:xfrm>
            <a:off x="7020233" y="1828800"/>
            <a:ext cx="4763728" cy="3878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41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 rotWithShape="1">
          <a:blip r:embed="rId2"/>
          <a:srcRect l="24440" t="14525" r="24354" b="16814"/>
          <a:stretch/>
        </p:blipFill>
        <p:spPr>
          <a:xfrm>
            <a:off x="663677" y="1589303"/>
            <a:ext cx="4793227" cy="4468761"/>
          </a:xfrm>
          <a:prstGeom prst="rect">
            <a:avLst/>
          </a:prstGeom>
        </p:spPr>
      </p:pic>
      <p:pic>
        <p:nvPicPr>
          <p:cNvPr id="3" name="Picture 2"/>
          <p:cNvPicPr/>
          <p:nvPr/>
        </p:nvPicPr>
        <p:blipFill rotWithShape="1">
          <a:blip r:embed="rId3"/>
          <a:srcRect l="24576" t="15212" r="24397" b="17358"/>
          <a:stretch/>
        </p:blipFill>
        <p:spPr>
          <a:xfrm>
            <a:off x="6636774" y="1589302"/>
            <a:ext cx="5338916" cy="4468761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>
            <a:off x="5707626" y="3823682"/>
            <a:ext cx="53094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" name="Group 5"/>
          <p:cNvGrpSpPr/>
          <p:nvPr/>
        </p:nvGrpSpPr>
        <p:grpSpPr>
          <a:xfrm>
            <a:off x="2700835" y="941746"/>
            <a:ext cx="253999" cy="151979"/>
            <a:chOff x="1536696" y="1610618"/>
            <a:chExt cx="253999" cy="151979"/>
          </a:xfrm>
        </p:grpSpPr>
        <p:cxnSp>
          <p:nvCxnSpPr>
            <p:cNvPr id="7" name="Straight Arrow Connector 6"/>
            <p:cNvCxnSpPr/>
            <p:nvPr/>
          </p:nvCxnSpPr>
          <p:spPr>
            <a:xfrm>
              <a:off x="1536696" y="1762596"/>
              <a:ext cx="253999" cy="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1542240" y="1610618"/>
              <a:ext cx="0" cy="15197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/>
          <p:cNvSpPr txBox="1"/>
          <p:nvPr/>
        </p:nvSpPr>
        <p:spPr>
          <a:xfrm>
            <a:off x="2906973" y="868372"/>
            <a:ext cx="66601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latin typeface="Times New Roman" pitchFamily="18" charset="0"/>
                <a:cs typeface="Times New Roman" pitchFamily="18" charset="0"/>
              </a:rPr>
              <a:t>7-Zip installation started and created log file </a:t>
            </a:r>
            <a:r>
              <a:rPr lang="en-GB" sz="2000" b="1" dirty="0" smtClean="0">
                <a:latin typeface="Times New Roman" pitchFamily="18" charset="0"/>
                <a:cs typeface="Times New Roman" pitchFamily="18" charset="0"/>
              </a:rPr>
              <a:t>successfully</a:t>
            </a:r>
            <a:endParaRPr lang="en-GB" sz="2000" b="1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5784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179" b="306"/>
          <a:stretch/>
        </p:blipFill>
        <p:spPr bwMode="auto">
          <a:xfrm>
            <a:off x="1011238" y="1527329"/>
            <a:ext cx="4622645" cy="49341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424"/>
          <a:stretch/>
        </p:blipFill>
        <p:spPr bwMode="auto">
          <a:xfrm>
            <a:off x="6396213" y="1527329"/>
            <a:ext cx="5122277" cy="49341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906972" y="868372"/>
            <a:ext cx="76700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latin typeface="Times New Roman" pitchFamily="18" charset="0"/>
                <a:cs typeface="Times New Roman" pitchFamily="18" charset="0"/>
              </a:rPr>
              <a:t>7-Zip application launched – verifying upgrade to version 25.01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2700835" y="941746"/>
            <a:ext cx="253999" cy="151979"/>
            <a:chOff x="1536696" y="1610618"/>
            <a:chExt cx="253999" cy="151979"/>
          </a:xfrm>
        </p:grpSpPr>
        <p:cxnSp>
          <p:nvCxnSpPr>
            <p:cNvPr id="7" name="Straight Arrow Connector 6"/>
            <p:cNvCxnSpPr/>
            <p:nvPr/>
          </p:nvCxnSpPr>
          <p:spPr>
            <a:xfrm>
              <a:off x="1536696" y="1762596"/>
              <a:ext cx="253999" cy="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1542240" y="1610618"/>
              <a:ext cx="0" cy="15197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54314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/>
          <p:nvPr/>
        </p:nvPicPr>
        <p:blipFill rotWithShape="1">
          <a:blip r:embed="rId2"/>
          <a:srcRect l="23591" t="13802" r="23658" b="15510"/>
          <a:stretch/>
        </p:blipFill>
        <p:spPr>
          <a:xfrm>
            <a:off x="6621118" y="1793654"/>
            <a:ext cx="5279923" cy="4136923"/>
          </a:xfrm>
          <a:prstGeom prst="rect">
            <a:avLst/>
          </a:prstGeom>
        </p:spPr>
      </p:pic>
      <p:pic>
        <p:nvPicPr>
          <p:cNvPr id="12" name="Picture 11"/>
          <p:cNvPicPr/>
          <p:nvPr/>
        </p:nvPicPr>
        <p:blipFill rotWithShape="1">
          <a:blip r:embed="rId3"/>
          <a:srcRect l="33460" t="14194" r="24072" b="15106"/>
          <a:stretch/>
        </p:blipFill>
        <p:spPr>
          <a:xfrm>
            <a:off x="692362" y="1793654"/>
            <a:ext cx="4645742" cy="4136923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V="1">
            <a:off x="5840361" y="3752933"/>
            <a:ext cx="457200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6297560" y="1017920"/>
            <a:ext cx="76700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 smtClean="0">
                <a:latin typeface="Times New Roman" pitchFamily="18" charset="0"/>
                <a:cs typeface="Times New Roman" pitchFamily="18" charset="0"/>
              </a:rPr>
              <a:t>After</a:t>
            </a:r>
            <a:r>
              <a:rPr lang="en-GB" sz="2000" b="1" dirty="0">
                <a:latin typeface="Times New Roman" pitchFamily="18" charset="0"/>
                <a:cs typeface="Times New Roman" pitchFamily="18" charset="0"/>
              </a:rPr>
              <a:t>: 7-Zip version 25.01 after applying MSP </a:t>
            </a:r>
            <a:r>
              <a:rPr lang="en-GB" sz="2000" b="1" dirty="0" smtClean="0">
                <a:latin typeface="Times New Roman" pitchFamily="18" charset="0"/>
                <a:cs typeface="Times New Roman" pitchFamily="18" charset="0"/>
              </a:rPr>
              <a:t>patch</a:t>
            </a:r>
            <a:endParaRPr lang="en-GB" sz="2000" b="1" dirty="0"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043562" y="1065995"/>
            <a:ext cx="253999" cy="151979"/>
            <a:chOff x="1536696" y="1610618"/>
            <a:chExt cx="253999" cy="151979"/>
          </a:xfrm>
        </p:grpSpPr>
        <p:cxnSp>
          <p:nvCxnSpPr>
            <p:cNvPr id="7" name="Straight Arrow Connector 6"/>
            <p:cNvCxnSpPr/>
            <p:nvPr/>
          </p:nvCxnSpPr>
          <p:spPr>
            <a:xfrm>
              <a:off x="1536696" y="1762596"/>
              <a:ext cx="253999" cy="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1542240" y="1610618"/>
              <a:ext cx="0" cy="15197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943897" y="1065996"/>
            <a:ext cx="253999" cy="151979"/>
            <a:chOff x="1536696" y="1610618"/>
            <a:chExt cx="253999" cy="151979"/>
          </a:xfrm>
        </p:grpSpPr>
        <p:cxnSp>
          <p:nvCxnSpPr>
            <p:cNvPr id="13" name="Straight Arrow Connector 12"/>
            <p:cNvCxnSpPr/>
            <p:nvPr/>
          </p:nvCxnSpPr>
          <p:spPr>
            <a:xfrm>
              <a:off x="1536696" y="1762596"/>
              <a:ext cx="253999" cy="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1542240" y="1610618"/>
              <a:ext cx="0" cy="15197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/>
          <p:cNvSpPr/>
          <p:nvPr/>
        </p:nvSpPr>
        <p:spPr>
          <a:xfrm>
            <a:off x="1195431" y="1017920"/>
            <a:ext cx="414267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b="1" dirty="0">
                <a:latin typeface="Times New Roman" pitchFamily="18" charset="0"/>
                <a:cs typeface="Times New Roman" pitchFamily="18" charset="0"/>
              </a:rPr>
              <a:t>Before: 7-Zip version 23.01 installed</a:t>
            </a:r>
          </a:p>
        </p:txBody>
      </p:sp>
    </p:spTree>
    <p:extLst>
      <p:ext uri="{BB962C8B-B14F-4D97-AF65-F5344CB8AC3E}">
        <p14:creationId xmlns:p14="http://schemas.microsoft.com/office/powerpoint/2010/main" val="4161781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>
                <a:solidFill>
                  <a:srgbClr val="0187CC"/>
                </a:solidFill>
                <a:latin typeface="HK Grotesk Bold"/>
              </a:rPr>
              <a:t>INSTALLATION &amp; UNINSTALLATION </a:t>
            </a:r>
            <a:r>
              <a:rPr lang="en-US" b="1" dirty="0">
                <a:solidFill>
                  <a:srgbClr val="0187CC"/>
                </a:solidFill>
                <a:latin typeface="HK Grotesk Bold"/>
              </a:rPr>
              <a:t>VIA </a:t>
            </a:r>
            <a:r>
              <a:rPr lang="en-US" b="1" dirty="0" smtClean="0">
                <a:solidFill>
                  <a:srgbClr val="0187CC"/>
                </a:solidFill>
                <a:latin typeface="HK Grotesk Bold"/>
              </a:rPr>
              <a:t>PSADT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3953" y="1766630"/>
            <a:ext cx="10990007" cy="4634169"/>
          </a:xfrm>
        </p:spPr>
        <p:txBody>
          <a:bodyPr>
            <a:normAutofit/>
          </a:bodyPr>
          <a:lstStyle/>
          <a:p>
            <a:r>
              <a:rPr lang="en-GB" dirty="0">
                <a:latin typeface="Times New Roman" pitchFamily="18" charset="0"/>
                <a:cs typeface="Times New Roman" pitchFamily="18" charset="0"/>
              </a:rPr>
              <a:t>Added MSI and MSP files to </a:t>
            </a:r>
            <a:r>
              <a:rPr lang="en-GB" b="1" dirty="0">
                <a:latin typeface="Times New Roman" pitchFamily="18" charset="0"/>
                <a:cs typeface="Times New Roman" pitchFamily="18" charset="0"/>
              </a:rPr>
              <a:t>PSADT deployment folder</a:t>
            </a:r>
            <a:r>
              <a:rPr lang="en-GB" dirty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r>
              <a:rPr lang="en-GB" dirty="0">
                <a:latin typeface="Times New Roman" pitchFamily="18" charset="0"/>
                <a:cs typeface="Times New Roman" pitchFamily="18" charset="0"/>
              </a:rPr>
              <a:t>Wrote </a:t>
            </a:r>
            <a:r>
              <a:rPr lang="en-GB" b="1" dirty="0">
                <a:latin typeface="Times New Roman" pitchFamily="18" charset="0"/>
                <a:cs typeface="Times New Roman" pitchFamily="18" charset="0"/>
              </a:rPr>
              <a:t>install/uninstall scripts</a:t>
            </a:r>
            <a:r>
              <a:rPr lang="en-GB" dirty="0">
                <a:latin typeface="Times New Roman" pitchFamily="18" charset="0"/>
                <a:cs typeface="Times New Roman" pitchFamily="18" charset="0"/>
              </a:rPr>
              <a:t> with descriptive comments.</a:t>
            </a:r>
          </a:p>
          <a:p>
            <a:r>
              <a:rPr lang="en-GB" dirty="0">
                <a:latin typeface="Times New Roman" pitchFamily="18" charset="0"/>
                <a:cs typeface="Times New Roman" pitchFamily="18" charset="0"/>
              </a:rPr>
              <a:t>Automated deployment worked correctly</a:t>
            </a:r>
            <a:r>
              <a:rPr lang="en-GB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endParaRPr lang="en-GB" dirty="0" smtClean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r>
              <a:rPr lang="en-GB" b="1" dirty="0" smtClean="0">
                <a:solidFill>
                  <a:srgbClr val="0187CC"/>
                </a:solidFill>
                <a:latin typeface="Times New Roman" pitchFamily="18" charset="0"/>
                <a:cs typeface="Times New Roman" pitchFamily="18" charset="0"/>
              </a:rPr>
              <a:t>COMMANDS</a:t>
            </a:r>
            <a:r>
              <a:rPr lang="en-GB" b="1" dirty="0" smtClean="0">
                <a:solidFill>
                  <a:srgbClr val="00B0F0"/>
                </a:solidFill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r>
              <a:rPr lang="en-GB" dirty="0" smtClean="0">
                <a:latin typeface="Times New Roman" pitchFamily="18" charset="0"/>
                <a:cs typeface="Times New Roman" pitchFamily="18" charset="0"/>
              </a:rPr>
              <a:t>Install</a:t>
            </a:r>
            <a:r>
              <a:rPr lang="en-GB" dirty="0"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GB" b="1" dirty="0" smtClean="0">
                <a:latin typeface="Times New Roman" pitchFamily="18" charset="0"/>
                <a:cs typeface="Times New Roman" pitchFamily="18" charset="0"/>
              </a:rPr>
              <a:t>.\Invoke-AppDeployToolkit.exe -</a:t>
            </a:r>
            <a:r>
              <a:rPr lang="en-GB" b="1" dirty="0" err="1" smtClean="0">
                <a:latin typeface="Times New Roman" pitchFamily="18" charset="0"/>
                <a:cs typeface="Times New Roman" pitchFamily="18" charset="0"/>
              </a:rPr>
              <a:t>DeploymentType</a:t>
            </a:r>
            <a:r>
              <a:rPr lang="en-GB" b="1" dirty="0" smtClean="0">
                <a:latin typeface="Times New Roman" pitchFamily="18" charset="0"/>
                <a:cs typeface="Times New Roman" pitchFamily="18" charset="0"/>
              </a:rPr>
              <a:t> Install</a:t>
            </a:r>
            <a:endParaRPr lang="en-GB" b="1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GB" dirty="0" smtClean="0">
                <a:latin typeface="Times New Roman" pitchFamily="18" charset="0"/>
                <a:cs typeface="Times New Roman" pitchFamily="18" charset="0"/>
              </a:rPr>
              <a:t>Uninstall</a:t>
            </a:r>
            <a:r>
              <a:rPr lang="en-GB" b="1" dirty="0" smtClean="0">
                <a:latin typeface="Times New Roman" pitchFamily="18" charset="0"/>
                <a:cs typeface="Times New Roman" pitchFamily="18" charset="0"/>
              </a:rPr>
              <a:t>: .\Invoke-AppDeployToolkit.exe-</a:t>
            </a:r>
            <a:r>
              <a:rPr lang="en-GB" b="1" dirty="0" err="1" smtClean="0">
                <a:latin typeface="Times New Roman" pitchFamily="18" charset="0"/>
                <a:cs typeface="Times New Roman" pitchFamily="18" charset="0"/>
              </a:rPr>
              <a:t>DeploymentType</a:t>
            </a:r>
            <a:r>
              <a:rPr lang="en-GB" b="1" dirty="0" smtClean="0">
                <a:latin typeface="Times New Roman" pitchFamily="18" charset="0"/>
                <a:cs typeface="Times New Roman" pitchFamily="18" charset="0"/>
              </a:rPr>
              <a:t> Uninstall</a:t>
            </a:r>
            <a:endParaRPr lang="en-GB" b="1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9931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3973" y="1364776"/>
            <a:ext cx="5575608" cy="49587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2"/>
          <p:cNvPicPr/>
          <p:nvPr/>
        </p:nvPicPr>
        <p:blipFill>
          <a:blip r:embed="rId3"/>
          <a:stretch>
            <a:fillRect/>
          </a:stretch>
        </p:blipFill>
        <p:spPr>
          <a:xfrm>
            <a:off x="507056" y="1364776"/>
            <a:ext cx="5082581" cy="495876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226462" y="468262"/>
            <a:ext cx="38350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 smtClean="0">
                <a:latin typeface="Times New Roman" pitchFamily="18" charset="0"/>
                <a:cs typeface="Times New Roman" pitchFamily="18" charset="0"/>
              </a:rPr>
              <a:t>7-Zip </a:t>
            </a:r>
            <a:r>
              <a:rPr lang="en-GB" sz="2000" b="1" dirty="0">
                <a:latin typeface="Times New Roman" pitchFamily="18" charset="0"/>
                <a:cs typeface="Times New Roman" pitchFamily="18" charset="0"/>
              </a:rPr>
              <a:t>PSADT deployment folder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4099462" y="516338"/>
            <a:ext cx="253999" cy="151979"/>
            <a:chOff x="1536696" y="1610618"/>
            <a:chExt cx="253999" cy="151979"/>
          </a:xfrm>
        </p:grpSpPr>
        <p:cxnSp>
          <p:nvCxnSpPr>
            <p:cNvPr id="6" name="Straight Arrow Connector 5"/>
            <p:cNvCxnSpPr/>
            <p:nvPr/>
          </p:nvCxnSpPr>
          <p:spPr>
            <a:xfrm>
              <a:off x="1536696" y="1762596"/>
              <a:ext cx="253999" cy="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>
              <a:off x="1542240" y="1610618"/>
              <a:ext cx="0" cy="15197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36460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 rotWithShape="1">
          <a:blip r:embed="rId2"/>
          <a:srcRect l="21522" t="22375" r="28754" b="27147"/>
          <a:stretch/>
        </p:blipFill>
        <p:spPr>
          <a:xfrm>
            <a:off x="840658" y="1017639"/>
            <a:ext cx="5117689" cy="4630993"/>
          </a:xfrm>
          <a:prstGeom prst="rect">
            <a:avLst/>
          </a:prstGeom>
        </p:spPr>
      </p:pic>
      <p:pic>
        <p:nvPicPr>
          <p:cNvPr id="3" name="Picture 2"/>
          <p:cNvPicPr/>
          <p:nvPr/>
        </p:nvPicPr>
        <p:blipFill rotWithShape="1">
          <a:blip r:embed="rId3"/>
          <a:srcRect l="20836" t="23222" r="21524" b="12236"/>
          <a:stretch/>
        </p:blipFill>
        <p:spPr>
          <a:xfrm>
            <a:off x="6548284" y="1017638"/>
            <a:ext cx="5324168" cy="4630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398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 rotWithShape="1">
          <a:blip r:embed="rId2"/>
          <a:srcRect l="20837" t="22764" r="26155" b="14983"/>
          <a:stretch/>
        </p:blipFill>
        <p:spPr>
          <a:xfrm>
            <a:off x="766915" y="457198"/>
            <a:ext cx="4866969" cy="5707627"/>
          </a:xfrm>
          <a:prstGeom prst="rect">
            <a:avLst/>
          </a:prstGeom>
        </p:spPr>
      </p:pic>
      <p:pic>
        <p:nvPicPr>
          <p:cNvPr id="3" name="Picture 2"/>
          <p:cNvPicPr/>
          <p:nvPr/>
        </p:nvPicPr>
        <p:blipFill rotWithShape="1">
          <a:blip r:embed="rId3"/>
          <a:srcRect l="24165" t="14633" r="31817" b="53650"/>
          <a:stretch/>
        </p:blipFill>
        <p:spPr>
          <a:xfrm>
            <a:off x="6173337" y="1385907"/>
            <a:ext cx="5179233" cy="1769807"/>
          </a:xfrm>
          <a:prstGeom prst="rect">
            <a:avLst/>
          </a:prstGeom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577" b="64367"/>
          <a:stretch/>
        </p:blipFill>
        <p:spPr bwMode="auto">
          <a:xfrm>
            <a:off x="6271904" y="4339988"/>
            <a:ext cx="4881409" cy="1824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Straight Arrow Connector 4"/>
          <p:cNvCxnSpPr/>
          <p:nvPr/>
        </p:nvCxnSpPr>
        <p:spPr>
          <a:xfrm>
            <a:off x="8563695" y="3311011"/>
            <a:ext cx="9630" cy="60370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5722319" y="455542"/>
            <a:ext cx="6096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GB" sz="2000" b="1" dirty="0">
                <a:latin typeface="Times New Roman" pitchFamily="18" charset="0"/>
                <a:cs typeface="Times New Roman" pitchFamily="18" charset="0"/>
              </a:rPr>
              <a:t>Error encountered while running PS1 </a:t>
            </a:r>
            <a:r>
              <a:rPr lang="en-GB" sz="2000" b="1" dirty="0" smtClean="0">
                <a:latin typeface="Times New Roman" pitchFamily="18" charset="0"/>
                <a:cs typeface="Times New Roman" pitchFamily="18" charset="0"/>
              </a:rPr>
              <a:t>script</a:t>
            </a:r>
          </a:p>
          <a:p>
            <a:pPr algn="ctr"/>
            <a:r>
              <a:rPr lang="en-GB" sz="2000" b="1" dirty="0" smtClean="0">
                <a:latin typeface="Times New Roman" pitchFamily="18" charset="0"/>
                <a:cs typeface="Times New Roman" pitchFamily="18" charset="0"/>
              </a:rPr>
              <a:t> Resolved </a:t>
            </a:r>
            <a:r>
              <a:rPr lang="en-GB" sz="2000" b="1" dirty="0">
                <a:latin typeface="Times New Roman" pitchFamily="18" charset="0"/>
                <a:cs typeface="Times New Roman" pitchFamily="18" charset="0"/>
              </a:rPr>
              <a:t>by setting Execution Policy</a:t>
            </a:r>
          </a:p>
        </p:txBody>
      </p:sp>
    </p:spTree>
    <p:extLst>
      <p:ext uri="{BB962C8B-B14F-4D97-AF65-F5344CB8AC3E}">
        <p14:creationId xmlns:p14="http://schemas.microsoft.com/office/powerpoint/2010/main" val="621305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87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515490" y="2380424"/>
            <a:ext cx="11444748" cy="2387600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GB" sz="4000" dirty="0" smtClean="0">
                <a:solidFill>
                  <a:schemeClr val="bg1"/>
                </a:solidFill>
              </a:rPr>
              <a:t>Task 1</a:t>
            </a:r>
            <a:br>
              <a:rPr lang="en-GB" sz="4000" dirty="0" smtClean="0">
                <a:solidFill>
                  <a:schemeClr val="bg1"/>
                </a:solidFill>
              </a:rPr>
            </a:br>
            <a:r>
              <a:rPr lang="en-GB" sz="4000" dirty="0" smtClean="0">
                <a:solidFill>
                  <a:schemeClr val="bg1"/>
                </a:solidFill>
              </a:rPr>
              <a:t>Patch </a:t>
            </a:r>
            <a:r>
              <a:rPr lang="en-GB" sz="4000" dirty="0">
                <a:solidFill>
                  <a:schemeClr val="bg1"/>
                </a:solidFill>
              </a:rPr>
              <a:t>an MSI with New Version or Updated Files. </a:t>
            </a:r>
            <a:br>
              <a:rPr lang="en-GB" sz="4000" dirty="0">
                <a:solidFill>
                  <a:schemeClr val="bg1"/>
                </a:solidFill>
              </a:rPr>
            </a:br>
            <a:r>
              <a:rPr lang="en-GB" sz="4000" dirty="0">
                <a:solidFill>
                  <a:schemeClr val="bg1"/>
                </a:solidFill>
              </a:rPr>
              <a:t>Create and apply MSP (patch) files to an existing MSI installation</a:t>
            </a:r>
            <a:endParaRPr lang="en-GB" sz="4000" dirty="0"/>
          </a:p>
        </p:txBody>
      </p:sp>
    </p:spTree>
    <p:extLst>
      <p:ext uri="{BB962C8B-B14F-4D97-AF65-F5344CB8AC3E}">
        <p14:creationId xmlns:p14="http://schemas.microsoft.com/office/powerpoint/2010/main" val="2068257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63" r="2149"/>
          <a:stretch/>
        </p:blipFill>
        <p:spPr bwMode="auto">
          <a:xfrm>
            <a:off x="402047" y="1293093"/>
            <a:ext cx="5526806" cy="47563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94" b="-2661"/>
          <a:stretch/>
        </p:blipFill>
        <p:spPr bwMode="auto">
          <a:xfrm>
            <a:off x="6327987" y="1413231"/>
            <a:ext cx="5569045" cy="46362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2975299" y="583020"/>
            <a:ext cx="654076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b="1" dirty="0">
                <a:latin typeface="Times New Roman" pitchFamily="18" charset="0"/>
                <a:cs typeface="Times New Roman" pitchFamily="18" charset="0"/>
              </a:rPr>
              <a:t>PSADT script executed – application installed successfully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2663739" y="640910"/>
            <a:ext cx="253999" cy="151979"/>
            <a:chOff x="1536696" y="1610618"/>
            <a:chExt cx="253999" cy="151979"/>
          </a:xfrm>
        </p:grpSpPr>
        <p:cxnSp>
          <p:nvCxnSpPr>
            <p:cNvPr id="6" name="Straight Arrow Connector 5"/>
            <p:cNvCxnSpPr/>
            <p:nvPr/>
          </p:nvCxnSpPr>
          <p:spPr>
            <a:xfrm>
              <a:off x="1536696" y="1762596"/>
              <a:ext cx="253999" cy="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>
              <a:off x="1542240" y="1610618"/>
              <a:ext cx="0" cy="15197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9102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345" y="1337424"/>
            <a:ext cx="5095586" cy="47563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2"/>
          <p:cNvPicPr/>
          <p:nvPr/>
        </p:nvPicPr>
        <p:blipFill rotWithShape="1">
          <a:blip r:embed="rId3"/>
          <a:srcRect l="18264" t="1" b="5533"/>
          <a:stretch/>
        </p:blipFill>
        <p:spPr>
          <a:xfrm>
            <a:off x="6518566" y="1337424"/>
            <a:ext cx="4866967" cy="475635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975299" y="583020"/>
            <a:ext cx="682609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b="1" dirty="0">
                <a:latin typeface="Times New Roman" pitchFamily="18" charset="0"/>
                <a:cs typeface="Times New Roman" pitchFamily="18" charset="0"/>
              </a:rPr>
              <a:t>PSADT script executed – application </a:t>
            </a:r>
            <a:r>
              <a:rPr lang="en-GB" sz="2000" b="1" dirty="0" smtClean="0">
                <a:latin typeface="Times New Roman" pitchFamily="18" charset="0"/>
                <a:cs typeface="Times New Roman" pitchFamily="18" charset="0"/>
              </a:rPr>
              <a:t>uninstalled </a:t>
            </a:r>
            <a:r>
              <a:rPr lang="en-GB" sz="2000" b="1" dirty="0">
                <a:latin typeface="Times New Roman" pitchFamily="18" charset="0"/>
                <a:cs typeface="Times New Roman" pitchFamily="18" charset="0"/>
              </a:rPr>
              <a:t>successfully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2663739" y="640910"/>
            <a:ext cx="253999" cy="151979"/>
            <a:chOff x="1536696" y="1610618"/>
            <a:chExt cx="253999" cy="151979"/>
          </a:xfrm>
        </p:grpSpPr>
        <p:cxnSp>
          <p:nvCxnSpPr>
            <p:cNvPr id="6" name="Straight Arrow Connector 5"/>
            <p:cNvCxnSpPr/>
            <p:nvPr/>
          </p:nvCxnSpPr>
          <p:spPr>
            <a:xfrm>
              <a:off x="1536696" y="1762596"/>
              <a:ext cx="253999" cy="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>
              <a:off x="1542240" y="1610618"/>
              <a:ext cx="0" cy="15197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09230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87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471948" y="1741795"/>
            <a:ext cx="11444748" cy="2387600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GB" sz="4000" dirty="0" smtClean="0">
                <a:solidFill>
                  <a:schemeClr val="bg1"/>
                </a:solidFill>
              </a:rPr>
              <a:t>Task 2</a:t>
            </a:r>
            <a:br>
              <a:rPr lang="en-GB" sz="4000" dirty="0" smtClean="0">
                <a:solidFill>
                  <a:schemeClr val="bg1"/>
                </a:solidFill>
              </a:rPr>
            </a:br>
            <a:r>
              <a:rPr lang="en-GB" sz="4000" dirty="0" smtClean="0">
                <a:solidFill>
                  <a:schemeClr val="bg1"/>
                </a:solidFill>
              </a:rPr>
              <a:t>Create </a:t>
            </a:r>
            <a:r>
              <a:rPr lang="en-GB" sz="4000" dirty="0">
                <a:solidFill>
                  <a:schemeClr val="bg1"/>
                </a:solidFill>
              </a:rPr>
              <a:t>MSIX with </a:t>
            </a:r>
            <a:r>
              <a:rPr lang="en-GB" sz="4000" dirty="0" smtClean="0">
                <a:solidFill>
                  <a:schemeClr val="bg1"/>
                </a:solidFill>
              </a:rPr>
              <a:t>Setup.exe</a:t>
            </a:r>
            <a:br>
              <a:rPr lang="en-GB" sz="4000" dirty="0" smtClean="0">
                <a:solidFill>
                  <a:schemeClr val="bg1"/>
                </a:solidFill>
              </a:rPr>
            </a:br>
            <a:r>
              <a:rPr lang="en-GB" sz="4000" dirty="0" smtClean="0">
                <a:solidFill>
                  <a:schemeClr val="bg1"/>
                </a:solidFill>
              </a:rPr>
              <a:t>Capture </a:t>
            </a:r>
            <a:r>
              <a:rPr lang="en-GB" sz="4000" dirty="0">
                <a:solidFill>
                  <a:schemeClr val="bg1"/>
                </a:solidFill>
              </a:rPr>
              <a:t>a setup.exe to create </a:t>
            </a:r>
            <a:r>
              <a:rPr lang="en-GB" sz="4000" dirty="0" err="1">
                <a:solidFill>
                  <a:schemeClr val="bg1"/>
                </a:solidFill>
              </a:rPr>
              <a:t>msix</a:t>
            </a:r>
            <a:r>
              <a:rPr lang="en-GB" sz="4000" dirty="0">
                <a:solidFill>
                  <a:schemeClr val="bg1"/>
                </a:solidFill>
              </a:rPr>
              <a:t> package</a:t>
            </a:r>
          </a:p>
        </p:txBody>
      </p:sp>
    </p:spTree>
    <p:extLst>
      <p:ext uri="{BB962C8B-B14F-4D97-AF65-F5344CB8AC3E}">
        <p14:creationId xmlns:p14="http://schemas.microsoft.com/office/powerpoint/2010/main" val="2746299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DDB7AE17-255B-EFAF-AB19-35D5726D49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0187CC"/>
                </a:solidFill>
                <a:latin typeface="HK Grotesk Bold"/>
              </a:rPr>
              <a:t>OBJECTIVE</a:t>
            </a:r>
            <a:r>
              <a:rPr lang="en-US" b="1" dirty="0" smtClean="0">
                <a:solidFill>
                  <a:srgbClr val="0187CC"/>
                </a:solidFill>
                <a:latin typeface="HK Grotesk Bold"/>
              </a:rPr>
              <a:t>:</a:t>
            </a:r>
            <a:endParaRPr lang="en-GB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1247633" y="1484431"/>
            <a:ext cx="10612272" cy="4479641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GB" sz="2400" dirty="0">
                <a:latin typeface="Times New Roman" pitchFamily="18" charset="0"/>
                <a:cs typeface="Times New Roman" pitchFamily="18" charset="0"/>
              </a:rPr>
              <a:t>Capture setup.exe of Notepad++</a:t>
            </a:r>
          </a:p>
          <a:p>
            <a:pPr>
              <a:lnSpc>
                <a:spcPct val="150000"/>
              </a:lnSpc>
            </a:pPr>
            <a:r>
              <a:rPr lang="en-GB" sz="2400" dirty="0">
                <a:latin typeface="Times New Roman" pitchFamily="18" charset="0"/>
                <a:cs typeface="Times New Roman" pitchFamily="18" charset="0"/>
              </a:rPr>
              <a:t>Convert captured installer into MSIX package</a:t>
            </a:r>
          </a:p>
          <a:p>
            <a:pPr>
              <a:lnSpc>
                <a:spcPct val="150000"/>
              </a:lnSpc>
            </a:pPr>
            <a:r>
              <a:rPr lang="en-GB" sz="2400" dirty="0">
                <a:latin typeface="Times New Roman" pitchFamily="18" charset="0"/>
                <a:cs typeface="Times New Roman" pitchFamily="18" charset="0"/>
              </a:rPr>
              <a:t>Sign MSIX package with certificate</a:t>
            </a:r>
          </a:p>
          <a:p>
            <a:pPr>
              <a:lnSpc>
                <a:spcPct val="150000"/>
              </a:lnSpc>
            </a:pPr>
            <a:r>
              <a:rPr lang="en-GB" sz="2400" dirty="0">
                <a:latin typeface="Times New Roman" pitchFamily="18" charset="0"/>
                <a:cs typeface="Times New Roman" pitchFamily="18" charset="0"/>
              </a:rPr>
              <a:t>Prepare </a:t>
            </a:r>
            <a:r>
              <a:rPr lang="en-GB" sz="2400" dirty="0" smtClean="0">
                <a:latin typeface="Times New Roman" pitchFamily="18" charset="0"/>
                <a:cs typeface="Times New Roman" pitchFamily="18" charset="0"/>
              </a:rPr>
              <a:t>for </a:t>
            </a:r>
            <a:r>
              <a:rPr lang="en-GB" sz="2400" dirty="0">
                <a:latin typeface="Times New Roman" pitchFamily="18" charset="0"/>
                <a:cs typeface="Times New Roman" pitchFamily="18" charset="0"/>
              </a:rPr>
              <a:t>deployment via </a:t>
            </a:r>
            <a:r>
              <a:rPr lang="en-GB" sz="2400" dirty="0" smtClean="0">
                <a:latin typeface="Times New Roman" pitchFamily="18" charset="0"/>
                <a:cs typeface="Times New Roman" pitchFamily="18" charset="0"/>
              </a:rPr>
              <a:t>PSADT</a:t>
            </a:r>
          </a:p>
          <a:p>
            <a:pPr>
              <a:lnSpc>
                <a:spcPct val="150000"/>
              </a:lnSpc>
            </a:pPr>
            <a:r>
              <a:rPr lang="en-GB" sz="2400" dirty="0" smtClean="0">
                <a:latin typeface="Times New Roman" pitchFamily="18" charset="0"/>
                <a:cs typeface="Times New Roman" pitchFamily="18" charset="0"/>
              </a:rPr>
              <a:t>Deploy </a:t>
            </a:r>
            <a:r>
              <a:rPr lang="en-GB" sz="2400" dirty="0">
                <a:latin typeface="Times New Roman" pitchFamily="18" charset="0"/>
                <a:cs typeface="Times New Roman" pitchFamily="18" charset="0"/>
              </a:rPr>
              <a:t>MSIX package on VM for testing</a:t>
            </a:r>
          </a:p>
          <a:p>
            <a:pPr>
              <a:lnSpc>
                <a:spcPct val="150000"/>
              </a:lnSpc>
            </a:pPr>
            <a:r>
              <a:rPr lang="en-GB" sz="2400" dirty="0">
                <a:latin typeface="Times New Roman" pitchFamily="18" charset="0"/>
                <a:cs typeface="Times New Roman" pitchFamily="18" charset="0"/>
              </a:rPr>
              <a:t>Verify installation and </a:t>
            </a:r>
            <a:r>
              <a:rPr lang="en-GB" sz="2400" dirty="0" smtClean="0">
                <a:latin typeface="Times New Roman" pitchFamily="18" charset="0"/>
                <a:cs typeface="Times New Roman" pitchFamily="18" charset="0"/>
              </a:rPr>
              <a:t>Uninstallation</a:t>
            </a:r>
            <a:endParaRPr lang="en-GB" sz="24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6388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>
                <a:solidFill>
                  <a:srgbClr val="0187CC"/>
                </a:solidFill>
                <a:latin typeface="HK Grotesk Bold"/>
              </a:rPr>
              <a:t>REPACKAGING AND CAPTURING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9542172" cy="1664550"/>
          </a:xfrm>
        </p:spPr>
        <p:txBody>
          <a:bodyPr>
            <a:normAutofit/>
          </a:bodyPr>
          <a:lstStyle/>
          <a:p>
            <a:r>
              <a:rPr lang="en-GB" sz="2000" dirty="0"/>
              <a:t>Downloaded </a:t>
            </a:r>
            <a:r>
              <a:rPr lang="en-GB" sz="2000" b="1" dirty="0"/>
              <a:t>Notepad++ setup.exe v8.8.5</a:t>
            </a:r>
            <a:r>
              <a:rPr lang="en-GB" sz="2000" dirty="0"/>
              <a:t>.</a:t>
            </a:r>
          </a:p>
          <a:p>
            <a:r>
              <a:rPr lang="en-GB" sz="2000" dirty="0"/>
              <a:t>Launched </a:t>
            </a:r>
            <a:r>
              <a:rPr lang="en-GB" sz="2000" b="1" dirty="0"/>
              <a:t>Repack.exe</a:t>
            </a:r>
            <a:r>
              <a:rPr lang="en-GB" sz="2000" dirty="0"/>
              <a:t> tool on VM.</a:t>
            </a:r>
          </a:p>
          <a:p>
            <a:r>
              <a:rPr lang="en-GB" sz="2000" dirty="0"/>
              <a:t>Ran installer while capturing process.</a:t>
            </a:r>
          </a:p>
          <a:p>
            <a:r>
              <a:rPr lang="en-GB" sz="2000" dirty="0"/>
              <a:t>Generated </a:t>
            </a:r>
            <a:r>
              <a:rPr lang="en-GB" sz="2000" b="1" dirty="0"/>
              <a:t>IRP file</a:t>
            </a:r>
            <a:r>
              <a:rPr lang="en-GB" sz="2000" dirty="0"/>
              <a:t> containing installation changes.</a:t>
            </a:r>
          </a:p>
          <a:p>
            <a:pPr marL="0" indent="0">
              <a:buNone/>
            </a:pPr>
            <a:endParaRPr lang="en-GB" sz="2000" dirty="0"/>
          </a:p>
        </p:txBody>
      </p:sp>
      <p:pic>
        <p:nvPicPr>
          <p:cNvPr id="5" name="Picture 4"/>
          <p:cNvPicPr/>
          <p:nvPr/>
        </p:nvPicPr>
        <p:blipFill rotWithShape="1">
          <a:blip r:embed="rId2"/>
          <a:srcRect l="32662" t="28192" r="28563" b="16937"/>
          <a:stretch/>
        </p:blipFill>
        <p:spPr>
          <a:xfrm>
            <a:off x="3771900" y="3784600"/>
            <a:ext cx="4087761" cy="2614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428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 rotWithShape="1">
          <a:blip r:embed="rId2"/>
          <a:srcRect l="37576" t="27548" r="37104" b="33510"/>
          <a:stretch/>
        </p:blipFill>
        <p:spPr>
          <a:xfrm>
            <a:off x="1470923" y="1637731"/>
            <a:ext cx="4165602" cy="4781460"/>
          </a:xfrm>
          <a:prstGeom prst="rect">
            <a:avLst/>
          </a:prstGeom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0675" y="1637731"/>
            <a:ext cx="4981433" cy="47814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203986" y="707197"/>
            <a:ext cx="77671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smtClean="0">
                <a:latin typeface="Times New Roman" pitchFamily="18" charset="0"/>
                <a:cs typeface="Times New Roman" pitchFamily="18" charset="0"/>
              </a:rPr>
              <a:t>Capturing the Installation and Generating the IRP</a:t>
            </a:r>
            <a:endParaRPr lang="en-GB" sz="2400" b="1" dirty="0"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2930306" y="786050"/>
            <a:ext cx="253999" cy="151979"/>
            <a:chOff x="1536696" y="1610618"/>
            <a:chExt cx="253999" cy="151979"/>
          </a:xfrm>
        </p:grpSpPr>
        <p:cxnSp>
          <p:nvCxnSpPr>
            <p:cNvPr id="7" name="Straight Arrow Connector 6"/>
            <p:cNvCxnSpPr/>
            <p:nvPr/>
          </p:nvCxnSpPr>
          <p:spPr>
            <a:xfrm>
              <a:off x="1536696" y="1762596"/>
              <a:ext cx="253999" cy="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1542240" y="1610618"/>
              <a:ext cx="0" cy="15197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79409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>
                <a:solidFill>
                  <a:srgbClr val="0187CC"/>
                </a:solidFill>
                <a:latin typeface="HK Grotesk Bold"/>
              </a:rPr>
              <a:t>EDITING IRP &amp; CREATING ISM FILE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7223975" cy="1265305"/>
          </a:xfrm>
        </p:spPr>
        <p:txBody>
          <a:bodyPr>
            <a:normAutofit/>
          </a:bodyPr>
          <a:lstStyle/>
          <a:p>
            <a:r>
              <a:rPr lang="en-GB" sz="2000" dirty="0"/>
              <a:t>Removed unnecessary files from IRP.</a:t>
            </a:r>
          </a:p>
          <a:p>
            <a:r>
              <a:rPr lang="en-GB" sz="2000" dirty="0"/>
              <a:t>Created ISM project file from cleaned IRP.</a:t>
            </a:r>
          </a:p>
          <a:p>
            <a:r>
              <a:rPr lang="en-GB" sz="2000" dirty="0" smtClean="0"/>
              <a:t>Created </a:t>
            </a:r>
            <a:r>
              <a:rPr lang="en-GB" sz="2000" dirty="0"/>
              <a:t>ISM for MSI build.</a:t>
            </a:r>
          </a:p>
          <a:p>
            <a:endParaRPr lang="en-GB" sz="2000" dirty="0"/>
          </a:p>
        </p:txBody>
      </p:sp>
      <p:pic>
        <p:nvPicPr>
          <p:cNvPr id="6" name="Picture 5"/>
          <p:cNvPicPr/>
          <p:nvPr/>
        </p:nvPicPr>
        <p:blipFill rotWithShape="1">
          <a:blip r:embed="rId2"/>
          <a:srcRect l="11574" t="17271" r="14300" b="24495"/>
          <a:stretch/>
        </p:blipFill>
        <p:spPr>
          <a:xfrm>
            <a:off x="870153" y="3215148"/>
            <a:ext cx="5088195" cy="2993923"/>
          </a:xfrm>
          <a:prstGeom prst="rect">
            <a:avLst/>
          </a:prstGeom>
        </p:spPr>
      </p:pic>
      <p:pic>
        <p:nvPicPr>
          <p:cNvPr id="7" name="Picture 6"/>
          <p:cNvPicPr/>
          <p:nvPr/>
        </p:nvPicPr>
        <p:blipFill rotWithShape="1">
          <a:blip r:embed="rId3"/>
          <a:srcRect r="1281" b="2975"/>
          <a:stretch/>
        </p:blipFill>
        <p:spPr>
          <a:xfrm>
            <a:off x="6253662" y="3215148"/>
            <a:ext cx="5658118" cy="3126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794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 rotWithShape="1">
          <a:blip r:embed="rId2"/>
          <a:srcRect l="10802" t="17271" r="35933" b="27342"/>
          <a:stretch/>
        </p:blipFill>
        <p:spPr>
          <a:xfrm>
            <a:off x="752168" y="2055197"/>
            <a:ext cx="5397910" cy="4254912"/>
          </a:xfrm>
          <a:prstGeom prst="rect">
            <a:avLst/>
          </a:prstGeom>
        </p:spPr>
      </p:pic>
      <p:pic>
        <p:nvPicPr>
          <p:cNvPr id="3" name="Picture 2"/>
          <p:cNvPicPr/>
          <p:nvPr/>
        </p:nvPicPr>
        <p:blipFill rotWithShape="1">
          <a:blip r:embed="rId3"/>
          <a:srcRect l="11059" t="17270" r="32074" b="20835"/>
          <a:stretch/>
        </p:blipFill>
        <p:spPr>
          <a:xfrm>
            <a:off x="6754759" y="2055197"/>
            <a:ext cx="4970207" cy="4254912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838200" y="365125"/>
            <a:ext cx="10515600" cy="76763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 smtClean="0">
                <a:solidFill>
                  <a:srgbClr val="0187CC"/>
                </a:solidFill>
                <a:latin typeface="HK Grotesk Bold"/>
              </a:rPr>
              <a:t>CREATING MSI FILE </a:t>
            </a:r>
            <a:endParaRPr lang="en-GB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143404" y="1249870"/>
            <a:ext cx="4952596" cy="49704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dirty="0" smtClean="0"/>
              <a:t>Built MSI from ISM project.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3105948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 rotWithShape="1">
          <a:blip r:embed="rId2"/>
          <a:srcRect l="11574" t="16357" r="44681" b="26883"/>
          <a:stretch/>
        </p:blipFill>
        <p:spPr>
          <a:xfrm>
            <a:off x="988141" y="1179871"/>
            <a:ext cx="4572002" cy="4365521"/>
          </a:xfrm>
          <a:prstGeom prst="rect">
            <a:avLst/>
          </a:prstGeom>
        </p:spPr>
      </p:pic>
      <p:pic>
        <p:nvPicPr>
          <p:cNvPr id="3" name="Picture 2"/>
          <p:cNvPicPr/>
          <p:nvPr/>
        </p:nvPicPr>
        <p:blipFill rotWithShape="1">
          <a:blip r:embed="rId3"/>
          <a:srcRect l="10801" t="17271" r="37220" b="14525"/>
          <a:stretch/>
        </p:blipFill>
        <p:spPr>
          <a:xfrm>
            <a:off x="6356555" y="1179871"/>
            <a:ext cx="5324168" cy="4498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740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>
                <a:solidFill>
                  <a:srgbClr val="0187CC"/>
                </a:solidFill>
                <a:latin typeface="HK Grotesk Bold"/>
              </a:rPr>
              <a:t>CREATING MSIX FILE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031361" cy="3365807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GB" sz="2400" dirty="0" smtClean="0"/>
              <a:t>Created MSIX File from MSI Using Advanced Installer</a:t>
            </a:r>
          </a:p>
          <a:p>
            <a:pPr>
              <a:lnSpc>
                <a:spcPct val="150000"/>
              </a:lnSpc>
            </a:pPr>
            <a:r>
              <a:rPr lang="en-GB" sz="2400" dirty="0" smtClean="0"/>
              <a:t>Selected </a:t>
            </a:r>
            <a:r>
              <a:rPr lang="en-GB" sz="2400" b="1" dirty="0"/>
              <a:t>Notepad++ MSI package</a:t>
            </a:r>
            <a:r>
              <a:rPr lang="en-GB" sz="2400" dirty="0"/>
              <a:t> as input.</a:t>
            </a:r>
          </a:p>
          <a:p>
            <a:pPr>
              <a:lnSpc>
                <a:spcPct val="150000"/>
              </a:lnSpc>
            </a:pPr>
            <a:r>
              <a:rPr lang="en-GB" sz="2400" dirty="0"/>
              <a:t>Converted MSI → </a:t>
            </a:r>
            <a:r>
              <a:rPr lang="en-GB" sz="2400" b="1" dirty="0"/>
              <a:t>MSIX </a:t>
            </a:r>
            <a:r>
              <a:rPr lang="en-GB" sz="2400" b="1" dirty="0" smtClean="0"/>
              <a:t>package</a:t>
            </a:r>
          </a:p>
          <a:p>
            <a:pPr>
              <a:lnSpc>
                <a:spcPct val="150000"/>
              </a:lnSpc>
            </a:pPr>
            <a:r>
              <a:rPr lang="en-GB" sz="2400" dirty="0"/>
              <a:t>Installed certificate from </a:t>
            </a:r>
            <a:r>
              <a:rPr lang="en-GB" sz="2400" dirty="0" err="1"/>
              <a:t>certmgr.msc</a:t>
            </a:r>
            <a:endParaRPr lang="en-GB" sz="2400" dirty="0"/>
          </a:p>
          <a:p>
            <a:pPr>
              <a:lnSpc>
                <a:spcPct val="150000"/>
              </a:lnSpc>
            </a:pPr>
            <a:r>
              <a:rPr lang="en-GB" sz="2400" dirty="0"/>
              <a:t>Exported the </a:t>
            </a:r>
            <a:r>
              <a:rPr lang="en-GB" sz="2400" dirty="0" smtClean="0"/>
              <a:t>certificate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2371186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DDB7AE17-255B-EFAF-AB19-35D5726D49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0187CC"/>
                </a:solidFill>
                <a:latin typeface="HK Grotesk Bold"/>
              </a:rPr>
              <a:t>OBJECTIVE</a:t>
            </a:r>
            <a:r>
              <a:rPr lang="en-US" b="1" dirty="0" smtClean="0">
                <a:solidFill>
                  <a:srgbClr val="0187CC"/>
                </a:solidFill>
                <a:latin typeface="HK Grotesk Bold"/>
              </a:rPr>
              <a:t>:</a:t>
            </a:r>
            <a:endParaRPr lang="en-GB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50" indent="-285750">
              <a:lnSpc>
                <a:spcPct val="150000"/>
              </a:lnSpc>
              <a:buFont typeface="Courier New" pitchFamily="49" charset="0"/>
              <a:buChar char="o"/>
            </a:pPr>
            <a:r>
              <a:rPr lang="en-GB" sz="2400" dirty="0"/>
              <a:t>Capture 7-Zip </a:t>
            </a:r>
            <a:r>
              <a:rPr lang="en-GB" sz="2400" dirty="0" smtClean="0"/>
              <a:t>setup.exe</a:t>
            </a:r>
          </a:p>
          <a:p>
            <a:pPr marL="285750" indent="-285750">
              <a:lnSpc>
                <a:spcPct val="150000"/>
              </a:lnSpc>
              <a:buFont typeface="Courier New" pitchFamily="49" charset="0"/>
              <a:buChar char="o"/>
            </a:pPr>
            <a:r>
              <a:rPr lang="en-GB" sz="2400" dirty="0" smtClean="0"/>
              <a:t> Convert </a:t>
            </a:r>
            <a:r>
              <a:rPr lang="en-GB" sz="2400" dirty="0"/>
              <a:t>it into MSI packages </a:t>
            </a:r>
            <a:endParaRPr lang="en-GB" sz="2400" dirty="0" smtClean="0"/>
          </a:p>
          <a:p>
            <a:pPr marL="285750" indent="-285750">
              <a:lnSpc>
                <a:spcPct val="150000"/>
              </a:lnSpc>
              <a:buFont typeface="Courier New" pitchFamily="49" charset="0"/>
              <a:buChar char="o"/>
            </a:pPr>
            <a:r>
              <a:rPr lang="en-GB" sz="2400" dirty="0" smtClean="0"/>
              <a:t>Update </a:t>
            </a:r>
            <a:r>
              <a:rPr lang="en-GB" sz="2400" dirty="0"/>
              <a:t>MSI from version 23.01 to 25.01 using MSP patch</a:t>
            </a:r>
            <a:r>
              <a:rPr lang="en-GB" sz="2400" dirty="0" smtClean="0"/>
              <a:t>.</a:t>
            </a:r>
            <a:endParaRPr lang="en-GB" sz="2400" dirty="0"/>
          </a:p>
          <a:p>
            <a:pPr marL="285750" indent="-285750">
              <a:lnSpc>
                <a:spcPct val="150000"/>
              </a:lnSpc>
              <a:buFont typeface="Courier New" pitchFamily="49" charset="0"/>
              <a:buChar char="o"/>
            </a:pPr>
            <a:r>
              <a:rPr lang="en-GB" sz="2400" dirty="0"/>
              <a:t>Automate installation and uninstallation processes using PSADT</a:t>
            </a:r>
            <a:r>
              <a:rPr lang="en-GB" sz="2400" dirty="0" smtClean="0"/>
              <a:t>.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4051022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/>
          <p:nvPr/>
        </p:nvPicPr>
        <p:blipFill rotWithShape="1">
          <a:blip r:embed="rId2"/>
          <a:srcRect l="15055" t="16953" r="15318" b="4108"/>
          <a:stretch/>
        </p:blipFill>
        <p:spPr>
          <a:xfrm>
            <a:off x="707921" y="1415625"/>
            <a:ext cx="5117691" cy="4807974"/>
          </a:xfrm>
          <a:prstGeom prst="rect">
            <a:avLst/>
          </a:prstGeom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44" b="3425"/>
          <a:stretch/>
        </p:blipFill>
        <p:spPr bwMode="auto">
          <a:xfrm>
            <a:off x="6474542" y="1432285"/>
            <a:ext cx="5294671" cy="47913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193355" y="707197"/>
            <a:ext cx="77671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smtClean="0">
                <a:latin typeface="Times New Roman" pitchFamily="18" charset="0"/>
                <a:cs typeface="Times New Roman" pitchFamily="18" charset="0"/>
              </a:rPr>
              <a:t>Creating and Signing </a:t>
            </a:r>
            <a:r>
              <a:rPr lang="en-GB" sz="2400" b="1" dirty="0">
                <a:latin typeface="Times New Roman" pitchFamily="18" charset="0"/>
                <a:cs typeface="Times New Roman" pitchFamily="18" charset="0"/>
              </a:rPr>
              <a:t>the MSIX </a:t>
            </a:r>
            <a:r>
              <a:rPr lang="en-GB" sz="2400" b="1" dirty="0" smtClean="0">
                <a:latin typeface="Times New Roman" pitchFamily="18" charset="0"/>
                <a:cs typeface="Times New Roman" pitchFamily="18" charset="0"/>
              </a:rPr>
              <a:t>Package</a:t>
            </a:r>
            <a:endParaRPr lang="en-GB" sz="2400" b="1" dirty="0"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2949987" y="786050"/>
            <a:ext cx="253999" cy="151979"/>
            <a:chOff x="1536696" y="1610618"/>
            <a:chExt cx="253999" cy="151979"/>
          </a:xfrm>
        </p:grpSpPr>
        <p:cxnSp>
          <p:nvCxnSpPr>
            <p:cNvPr id="7" name="Straight Arrow Connector 6"/>
            <p:cNvCxnSpPr/>
            <p:nvPr/>
          </p:nvCxnSpPr>
          <p:spPr>
            <a:xfrm>
              <a:off x="1536696" y="1762596"/>
              <a:ext cx="253999" cy="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1542240" y="1610618"/>
              <a:ext cx="0" cy="15197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70042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 rotWithShape="1">
          <a:blip r:embed="rId2"/>
          <a:srcRect l="11059" t="18645" r="26412" b="4911"/>
          <a:stretch/>
        </p:blipFill>
        <p:spPr>
          <a:xfrm>
            <a:off x="6725263" y="1433015"/>
            <a:ext cx="5043950" cy="4807974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 rotWithShape="1">
          <a:blip r:embed="rId3"/>
          <a:srcRect l="14919" t="17729" r="42624" b="40616"/>
          <a:stretch/>
        </p:blipFill>
        <p:spPr>
          <a:xfrm>
            <a:off x="862008" y="1433015"/>
            <a:ext cx="5368415" cy="480797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193354" y="707197"/>
            <a:ext cx="77671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latin typeface="Times New Roman" pitchFamily="18" charset="0"/>
                <a:cs typeface="Times New Roman" pitchFamily="18" charset="0"/>
              </a:rPr>
              <a:t>MSIX Package </a:t>
            </a:r>
            <a:r>
              <a:rPr lang="en-GB" sz="2400" b="1" dirty="0" smtClean="0">
                <a:latin typeface="Times New Roman" pitchFamily="18" charset="0"/>
                <a:cs typeface="Times New Roman" pitchFamily="18" charset="0"/>
              </a:rPr>
              <a:t>Created </a:t>
            </a:r>
            <a:r>
              <a:rPr lang="en-GB" sz="2400" b="1" dirty="0">
                <a:latin typeface="Times New Roman" pitchFamily="18" charset="0"/>
                <a:cs typeface="Times New Roman" pitchFamily="18" charset="0"/>
              </a:rPr>
              <a:t>and Certificate Verification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2949987" y="844725"/>
            <a:ext cx="253999" cy="151979"/>
            <a:chOff x="1536696" y="1610618"/>
            <a:chExt cx="253999" cy="151979"/>
          </a:xfrm>
        </p:grpSpPr>
        <p:cxnSp>
          <p:nvCxnSpPr>
            <p:cNvPr id="8" name="Straight Arrow Connector 7"/>
            <p:cNvCxnSpPr/>
            <p:nvPr/>
          </p:nvCxnSpPr>
          <p:spPr>
            <a:xfrm>
              <a:off x="1536696" y="1762596"/>
              <a:ext cx="253999" cy="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1542240" y="1610618"/>
              <a:ext cx="0" cy="15197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16139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b="1" dirty="0" smtClean="0">
                <a:solidFill>
                  <a:srgbClr val="0187CC"/>
                </a:solidFill>
                <a:latin typeface="HK Grotesk Bold"/>
              </a:rPr>
              <a:t>INSTALLATION VIA POWERSHELL</a:t>
            </a:r>
            <a:endParaRPr lang="en-GB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8748252" cy="1625498"/>
          </a:xfrm>
        </p:spPr>
        <p:txBody>
          <a:bodyPr>
            <a:normAutofit/>
          </a:bodyPr>
          <a:lstStyle/>
          <a:p>
            <a:r>
              <a:rPr lang="en-GB" sz="2400" dirty="0"/>
              <a:t>Installed </a:t>
            </a:r>
            <a:r>
              <a:rPr lang="en-GB" sz="2400" dirty="0" smtClean="0"/>
              <a:t>MSIX </a:t>
            </a:r>
            <a:r>
              <a:rPr lang="en-GB" sz="2400" dirty="0"/>
              <a:t>using </a:t>
            </a:r>
            <a:r>
              <a:rPr lang="en-GB" sz="2400" dirty="0" err="1" smtClean="0"/>
              <a:t>Powershell</a:t>
            </a:r>
            <a:r>
              <a:rPr lang="en-GB" sz="2400" dirty="0" smtClean="0"/>
              <a:t>.</a:t>
            </a:r>
            <a:endParaRPr lang="en-GB" sz="2400" dirty="0"/>
          </a:p>
          <a:p>
            <a:r>
              <a:rPr lang="en-GB" sz="2400" dirty="0" smtClean="0"/>
              <a:t>Verified </a:t>
            </a:r>
            <a:r>
              <a:rPr lang="en-GB" sz="2400" dirty="0"/>
              <a:t>installation </a:t>
            </a:r>
            <a:r>
              <a:rPr lang="en-GB" sz="2400" dirty="0" smtClean="0"/>
              <a:t>successfully.</a:t>
            </a:r>
            <a:endParaRPr lang="en-GB" sz="2400" dirty="0"/>
          </a:p>
        </p:txBody>
      </p:sp>
      <p:pic>
        <p:nvPicPr>
          <p:cNvPr id="5" name="Picture 4"/>
          <p:cNvPicPr/>
          <p:nvPr/>
        </p:nvPicPr>
        <p:blipFill rotWithShape="1">
          <a:blip r:embed="rId2"/>
          <a:srcRect l="11060" t="17729" r="44681" b="50229"/>
          <a:stretch/>
        </p:blipFill>
        <p:spPr>
          <a:xfrm>
            <a:off x="1607573" y="2979173"/>
            <a:ext cx="9173497" cy="3008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775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 rotWithShape="1">
          <a:blip r:embed="rId2"/>
          <a:srcRect t="12910" b="15422"/>
          <a:stretch/>
        </p:blipFill>
        <p:spPr>
          <a:xfrm>
            <a:off x="1201736" y="1277581"/>
            <a:ext cx="9301163" cy="2079768"/>
          </a:xfrm>
          <a:prstGeom prst="rect">
            <a:avLst/>
          </a:prstGeom>
        </p:spPr>
      </p:pic>
      <p:pic>
        <p:nvPicPr>
          <p:cNvPr id="3" name="Picture 2"/>
          <p:cNvPicPr/>
          <p:nvPr/>
        </p:nvPicPr>
        <p:blipFill rotWithShape="1">
          <a:blip r:embed="rId3"/>
          <a:srcRect l="23072" t="22142" r="26020" b="42612"/>
          <a:stretch/>
        </p:blipFill>
        <p:spPr>
          <a:xfrm>
            <a:off x="829945" y="4167126"/>
            <a:ext cx="10307955" cy="2423795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>
            <a:off x="5852317" y="3507475"/>
            <a:ext cx="0" cy="4803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2893321" y="542077"/>
            <a:ext cx="668439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200" b="1" dirty="0">
                <a:latin typeface="Times New Roman" pitchFamily="18" charset="0"/>
                <a:cs typeface="Times New Roman" pitchFamily="18" charset="0"/>
              </a:rPr>
              <a:t>Resolving the Certificate Trust Error</a:t>
            </a:r>
          </a:p>
        </p:txBody>
      </p:sp>
    </p:spTree>
    <p:extLst>
      <p:ext uri="{BB962C8B-B14F-4D97-AF65-F5344CB8AC3E}">
        <p14:creationId xmlns:p14="http://schemas.microsoft.com/office/powerpoint/2010/main" val="3694064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 rotWithShape="1">
          <a:blip r:embed="rId2"/>
          <a:srcRect l="23153" t="13610" r="23325" b="14525"/>
          <a:stretch/>
        </p:blipFill>
        <p:spPr>
          <a:xfrm>
            <a:off x="1062417" y="1331352"/>
            <a:ext cx="4793224" cy="4564627"/>
          </a:xfrm>
          <a:prstGeom prst="rect">
            <a:avLst/>
          </a:prstGeom>
        </p:spPr>
      </p:pic>
      <p:pic>
        <p:nvPicPr>
          <p:cNvPr id="3" name="Picture 2"/>
          <p:cNvPicPr/>
          <p:nvPr/>
        </p:nvPicPr>
        <p:blipFill rotWithShape="1">
          <a:blip r:embed="rId3"/>
          <a:srcRect l="29071" t="27341" r="30015" b="17272"/>
          <a:stretch/>
        </p:blipFill>
        <p:spPr>
          <a:xfrm>
            <a:off x="6474102" y="1334764"/>
            <a:ext cx="5176683" cy="456462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674956" y="406778"/>
            <a:ext cx="727878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>
                <a:latin typeface="Times New Roman" pitchFamily="18" charset="0"/>
                <a:cs typeface="Times New Roman" pitchFamily="18" charset="0"/>
              </a:rPr>
              <a:t>Installing </a:t>
            </a:r>
            <a:r>
              <a:rPr lang="en-GB" sz="2400" b="1" dirty="0" smtClean="0">
                <a:latin typeface="Times New Roman" pitchFamily="18" charset="0"/>
                <a:cs typeface="Times New Roman" pitchFamily="18" charset="0"/>
              </a:rPr>
              <a:t>the </a:t>
            </a:r>
            <a:r>
              <a:rPr lang="en-GB" sz="2400" b="1" dirty="0">
                <a:latin typeface="Times New Roman" pitchFamily="18" charset="0"/>
                <a:cs typeface="Times New Roman" pitchFamily="18" charset="0"/>
              </a:rPr>
              <a:t>MSIX </a:t>
            </a:r>
            <a:r>
              <a:rPr lang="en-GB" sz="2400" b="1" dirty="0" smtClean="0">
                <a:latin typeface="Times New Roman" pitchFamily="18" charset="0"/>
                <a:cs typeface="Times New Roman" pitchFamily="18" charset="0"/>
              </a:rPr>
              <a:t>Package </a:t>
            </a:r>
            <a:r>
              <a:rPr lang="en-GB" sz="2400" b="1" dirty="0">
                <a:latin typeface="Times New Roman" pitchFamily="18" charset="0"/>
                <a:cs typeface="Times New Roman" pitchFamily="18" charset="0"/>
              </a:rPr>
              <a:t>using Command </a:t>
            </a:r>
            <a:r>
              <a:rPr lang="en-GB" sz="2400" b="1" dirty="0" smtClean="0">
                <a:latin typeface="Times New Roman" pitchFamily="18" charset="0"/>
                <a:cs typeface="Times New Roman" pitchFamily="18" charset="0"/>
              </a:rPr>
              <a:t>Prompt</a:t>
            </a:r>
            <a:endParaRPr lang="en-GB" sz="2400" b="1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6649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 rotWithShape="1">
          <a:blip r:embed="rId2"/>
          <a:srcRect l="23411" t="22802" r="43352" b="15313"/>
          <a:stretch/>
        </p:blipFill>
        <p:spPr>
          <a:xfrm>
            <a:off x="889000" y="927100"/>
            <a:ext cx="4318000" cy="5295900"/>
          </a:xfrm>
          <a:prstGeom prst="rect">
            <a:avLst/>
          </a:prstGeom>
        </p:spPr>
      </p:pic>
      <p:pic>
        <p:nvPicPr>
          <p:cNvPr id="3" name="Picture 2"/>
          <p:cNvPicPr/>
          <p:nvPr/>
        </p:nvPicPr>
        <p:blipFill rotWithShape="1">
          <a:blip r:embed="rId3"/>
          <a:srcRect l="29393" t="27533" r="29614" b="16890"/>
          <a:stretch/>
        </p:blipFill>
        <p:spPr>
          <a:xfrm>
            <a:off x="5969000" y="927100"/>
            <a:ext cx="5207000" cy="529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833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0187CC"/>
                </a:solidFill>
                <a:latin typeface="HK Grotesk Bold"/>
              </a:rPr>
              <a:t>INSTALLATION &amp; UNINSTALLATION VIA </a:t>
            </a:r>
            <a:r>
              <a:rPr lang="en-US" b="1" dirty="0" smtClean="0">
                <a:solidFill>
                  <a:srgbClr val="0187CC"/>
                </a:solidFill>
                <a:latin typeface="HK Grotesk Bold"/>
              </a:rPr>
              <a:t>PSADT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3953" y="1766630"/>
            <a:ext cx="10990007" cy="4634169"/>
          </a:xfrm>
        </p:spPr>
        <p:txBody>
          <a:bodyPr>
            <a:normAutofit/>
          </a:bodyPr>
          <a:lstStyle/>
          <a:p>
            <a:r>
              <a:rPr lang="en-GB" dirty="0">
                <a:latin typeface="Times New Roman" pitchFamily="18" charset="0"/>
                <a:cs typeface="Times New Roman" pitchFamily="18" charset="0"/>
              </a:rPr>
              <a:t>Added </a:t>
            </a:r>
            <a:r>
              <a:rPr lang="en-GB" dirty="0" smtClean="0">
                <a:latin typeface="Times New Roman" pitchFamily="18" charset="0"/>
                <a:cs typeface="Times New Roman" pitchFamily="18" charset="0"/>
              </a:rPr>
              <a:t>MSIX files </a:t>
            </a:r>
            <a:r>
              <a:rPr lang="en-GB" dirty="0">
                <a:latin typeface="Times New Roman" pitchFamily="18" charset="0"/>
                <a:cs typeface="Times New Roman" pitchFamily="18" charset="0"/>
              </a:rPr>
              <a:t>to </a:t>
            </a:r>
            <a:r>
              <a:rPr lang="en-GB" b="1" dirty="0">
                <a:latin typeface="Times New Roman" pitchFamily="18" charset="0"/>
                <a:cs typeface="Times New Roman" pitchFamily="18" charset="0"/>
              </a:rPr>
              <a:t>PSADT deployment folder</a:t>
            </a:r>
            <a:r>
              <a:rPr lang="en-GB" dirty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r>
              <a:rPr lang="en-GB" dirty="0">
                <a:latin typeface="Times New Roman" pitchFamily="18" charset="0"/>
                <a:cs typeface="Times New Roman" pitchFamily="18" charset="0"/>
              </a:rPr>
              <a:t>Wrote </a:t>
            </a:r>
            <a:r>
              <a:rPr lang="en-GB" b="1" dirty="0">
                <a:latin typeface="Times New Roman" pitchFamily="18" charset="0"/>
                <a:cs typeface="Times New Roman" pitchFamily="18" charset="0"/>
              </a:rPr>
              <a:t>install/uninstall scripts</a:t>
            </a:r>
            <a:r>
              <a:rPr lang="en-GB" dirty="0">
                <a:latin typeface="Times New Roman" pitchFamily="18" charset="0"/>
                <a:cs typeface="Times New Roman" pitchFamily="18" charset="0"/>
              </a:rPr>
              <a:t> with descriptive comments.</a:t>
            </a:r>
          </a:p>
          <a:p>
            <a:r>
              <a:rPr lang="en-GB" dirty="0">
                <a:latin typeface="Times New Roman" pitchFamily="18" charset="0"/>
                <a:cs typeface="Times New Roman" pitchFamily="18" charset="0"/>
              </a:rPr>
              <a:t>Automated deployment worked correctly</a:t>
            </a:r>
            <a:r>
              <a:rPr lang="en-GB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endParaRPr lang="en-GB" dirty="0" smtClean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r>
              <a:rPr lang="en-GB" b="1" dirty="0" smtClean="0">
                <a:solidFill>
                  <a:srgbClr val="0187CC"/>
                </a:solidFill>
                <a:latin typeface="Times New Roman" pitchFamily="18" charset="0"/>
                <a:cs typeface="Times New Roman" pitchFamily="18" charset="0"/>
              </a:rPr>
              <a:t>COMMANDS</a:t>
            </a:r>
            <a:r>
              <a:rPr lang="en-GB" b="1" dirty="0" smtClean="0">
                <a:solidFill>
                  <a:srgbClr val="00B0F0"/>
                </a:solidFill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r>
              <a:rPr lang="en-GB" dirty="0" smtClean="0">
                <a:latin typeface="Times New Roman" pitchFamily="18" charset="0"/>
                <a:cs typeface="Times New Roman" pitchFamily="18" charset="0"/>
              </a:rPr>
              <a:t>Install</a:t>
            </a:r>
            <a:r>
              <a:rPr lang="en-GB" dirty="0"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GB" b="1" dirty="0" smtClean="0">
                <a:latin typeface="Times New Roman" pitchFamily="18" charset="0"/>
                <a:cs typeface="Times New Roman" pitchFamily="18" charset="0"/>
              </a:rPr>
              <a:t>.\Invoke-AppDeployToolkit.exe -</a:t>
            </a:r>
            <a:r>
              <a:rPr lang="en-GB" b="1" dirty="0" err="1" smtClean="0">
                <a:latin typeface="Times New Roman" pitchFamily="18" charset="0"/>
                <a:cs typeface="Times New Roman" pitchFamily="18" charset="0"/>
              </a:rPr>
              <a:t>DeploymentType</a:t>
            </a:r>
            <a:r>
              <a:rPr lang="en-GB" b="1" dirty="0" smtClean="0">
                <a:latin typeface="Times New Roman" pitchFamily="18" charset="0"/>
                <a:cs typeface="Times New Roman" pitchFamily="18" charset="0"/>
              </a:rPr>
              <a:t> Install</a:t>
            </a:r>
            <a:endParaRPr lang="en-GB" b="1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GB" dirty="0" smtClean="0">
                <a:latin typeface="Times New Roman" pitchFamily="18" charset="0"/>
                <a:cs typeface="Times New Roman" pitchFamily="18" charset="0"/>
              </a:rPr>
              <a:t>Uninstall</a:t>
            </a:r>
            <a:r>
              <a:rPr lang="en-GB" b="1" dirty="0" smtClean="0">
                <a:latin typeface="Times New Roman" pitchFamily="18" charset="0"/>
                <a:cs typeface="Times New Roman" pitchFamily="18" charset="0"/>
              </a:rPr>
              <a:t>: .\Invoke-AppDeployToolkit.exe-</a:t>
            </a:r>
            <a:r>
              <a:rPr lang="en-GB" b="1" dirty="0" err="1" smtClean="0">
                <a:latin typeface="Times New Roman" pitchFamily="18" charset="0"/>
                <a:cs typeface="Times New Roman" pitchFamily="18" charset="0"/>
              </a:rPr>
              <a:t>DeploymentType</a:t>
            </a:r>
            <a:r>
              <a:rPr lang="en-GB" b="1" dirty="0" smtClean="0">
                <a:latin typeface="Times New Roman" pitchFamily="18" charset="0"/>
                <a:cs typeface="Times New Roman" pitchFamily="18" charset="0"/>
              </a:rPr>
              <a:t> Uninstall</a:t>
            </a:r>
            <a:endParaRPr lang="en-GB" b="1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8115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23559" b="-4696"/>
          <a:stretch/>
        </p:blipFill>
        <p:spPr bwMode="auto">
          <a:xfrm>
            <a:off x="876301" y="1219768"/>
            <a:ext cx="5003799" cy="5295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538"/>
          <a:stretch/>
        </p:blipFill>
        <p:spPr bwMode="auto">
          <a:xfrm>
            <a:off x="6357938" y="1219768"/>
            <a:ext cx="5353346" cy="50546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353461" y="468262"/>
            <a:ext cx="57636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 err="1" smtClean="0">
                <a:latin typeface="Times New Roman" pitchFamily="18" charset="0"/>
                <a:cs typeface="Times New Roman" pitchFamily="18" charset="0"/>
              </a:rPr>
              <a:t>Notepadd</a:t>
            </a:r>
            <a:r>
              <a:rPr lang="en-GB" sz="2000" b="1" dirty="0" smtClean="0">
                <a:latin typeface="Times New Roman" pitchFamily="18" charset="0"/>
                <a:cs typeface="Times New Roman" pitchFamily="18" charset="0"/>
              </a:rPr>
              <a:t> ++PSADT </a:t>
            </a:r>
            <a:r>
              <a:rPr lang="en-GB" sz="2000" b="1" dirty="0">
                <a:latin typeface="Times New Roman" pitchFamily="18" charset="0"/>
                <a:cs typeface="Times New Roman" pitchFamily="18" charset="0"/>
              </a:rPr>
              <a:t>deployment folder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4099462" y="570505"/>
            <a:ext cx="253999" cy="151979"/>
            <a:chOff x="1536696" y="1610618"/>
            <a:chExt cx="253999" cy="151979"/>
          </a:xfrm>
        </p:grpSpPr>
        <p:cxnSp>
          <p:nvCxnSpPr>
            <p:cNvPr id="7" name="Straight Arrow Connector 6"/>
            <p:cNvCxnSpPr/>
            <p:nvPr/>
          </p:nvCxnSpPr>
          <p:spPr>
            <a:xfrm>
              <a:off x="1536696" y="1762596"/>
              <a:ext cx="253999" cy="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1542240" y="1610618"/>
              <a:ext cx="0" cy="15197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73922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 rotWithShape="1">
          <a:blip r:embed="rId2"/>
          <a:srcRect l="20529" t="23985" r="25183" b="12948"/>
          <a:stretch/>
        </p:blipFill>
        <p:spPr>
          <a:xfrm>
            <a:off x="1295400" y="1244600"/>
            <a:ext cx="4660900" cy="4610100"/>
          </a:xfrm>
          <a:prstGeom prst="rect">
            <a:avLst/>
          </a:prstGeom>
        </p:spPr>
      </p:pic>
      <p:pic>
        <p:nvPicPr>
          <p:cNvPr id="3" name="Picture 2"/>
          <p:cNvPicPr/>
          <p:nvPr/>
        </p:nvPicPr>
        <p:blipFill rotWithShape="1">
          <a:blip r:embed="rId3"/>
          <a:srcRect l="20751" t="22803" r="29394" b="13342"/>
          <a:stretch/>
        </p:blipFill>
        <p:spPr>
          <a:xfrm>
            <a:off x="7048500" y="1244600"/>
            <a:ext cx="4406900" cy="461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568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 rotWithShape="1">
          <a:blip r:embed="rId2"/>
          <a:srcRect l="23410" t="13342" r="23188" b="14920"/>
          <a:stretch/>
        </p:blipFill>
        <p:spPr>
          <a:xfrm>
            <a:off x="977900" y="1279099"/>
            <a:ext cx="5080000" cy="5054600"/>
          </a:xfrm>
          <a:prstGeom prst="rect">
            <a:avLst/>
          </a:prstGeom>
        </p:spPr>
      </p:pic>
      <p:pic>
        <p:nvPicPr>
          <p:cNvPr id="3" name="Picture 2"/>
          <p:cNvPicPr/>
          <p:nvPr/>
        </p:nvPicPr>
        <p:blipFill rotWithShape="1">
          <a:blip r:embed="rId3"/>
          <a:srcRect l="29836" t="27927" r="28728" b="16496"/>
          <a:stretch/>
        </p:blipFill>
        <p:spPr>
          <a:xfrm>
            <a:off x="6616511" y="1279099"/>
            <a:ext cx="4984086" cy="50546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975299" y="583020"/>
            <a:ext cx="654076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b="1" dirty="0">
                <a:latin typeface="Times New Roman" pitchFamily="18" charset="0"/>
                <a:cs typeface="Times New Roman" pitchFamily="18" charset="0"/>
              </a:rPr>
              <a:t>PSADT script executed – application installed successfully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2663739" y="640910"/>
            <a:ext cx="253999" cy="151979"/>
            <a:chOff x="1536696" y="1610618"/>
            <a:chExt cx="253999" cy="151979"/>
          </a:xfrm>
        </p:grpSpPr>
        <p:cxnSp>
          <p:nvCxnSpPr>
            <p:cNvPr id="10" name="Straight Arrow Connector 9"/>
            <p:cNvCxnSpPr/>
            <p:nvPr/>
          </p:nvCxnSpPr>
          <p:spPr>
            <a:xfrm>
              <a:off x="1536696" y="1762596"/>
              <a:ext cx="253999" cy="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1542240" y="1610618"/>
              <a:ext cx="0" cy="15197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2977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0187CC"/>
                </a:solidFill>
                <a:latin typeface="HK Grotesk Bold"/>
              </a:rPr>
              <a:t>TOOLS &amp; ENVIRONMENTS</a:t>
            </a:r>
            <a:r>
              <a:rPr lang="en-US" b="1" dirty="0" smtClean="0">
                <a:solidFill>
                  <a:srgbClr val="0187CC"/>
                </a:solidFill>
                <a:latin typeface="HK Grotesk Bold"/>
              </a:rPr>
              <a:t>: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68400" y="2168525"/>
            <a:ext cx="10617200" cy="3013075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GB" sz="2400" b="1" dirty="0" smtClean="0">
                <a:latin typeface="Times New Roman" pitchFamily="18" charset="0"/>
                <a:cs typeface="Times New Roman" pitchFamily="18" charset="0"/>
              </a:rPr>
              <a:t>Tools: </a:t>
            </a:r>
          </a:p>
          <a:p>
            <a:pPr marL="285750" indent="-285750">
              <a:lnSpc>
                <a:spcPct val="150000"/>
              </a:lnSpc>
              <a:buFont typeface="Courier New" pitchFamily="49" charset="0"/>
              <a:buChar char="o"/>
            </a:pPr>
            <a:r>
              <a:rPr lang="en-GB" sz="2400" dirty="0" smtClean="0">
                <a:latin typeface="Times New Roman" pitchFamily="18" charset="0"/>
                <a:cs typeface="Times New Roman" pitchFamily="18" charset="0"/>
              </a:rPr>
              <a:t>Advanced Installer</a:t>
            </a:r>
            <a:r>
              <a:rPr lang="en-GB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GB" sz="2400" dirty="0" smtClean="0">
                <a:latin typeface="Times New Roman" pitchFamily="18" charset="0"/>
                <a:cs typeface="Times New Roman" pitchFamily="18" charset="0"/>
              </a:rPr>
              <a:t>:Used for </a:t>
            </a:r>
            <a:r>
              <a:rPr lang="en-GB" sz="2400" dirty="0">
                <a:latin typeface="Times New Roman" pitchFamily="18" charset="0"/>
                <a:cs typeface="Times New Roman" pitchFamily="18" charset="0"/>
              </a:rPr>
              <a:t>creating </a:t>
            </a:r>
            <a:r>
              <a:rPr lang="en-GB" sz="2400" dirty="0" smtClean="0">
                <a:latin typeface="Times New Roman" pitchFamily="18" charset="0"/>
                <a:cs typeface="Times New Roman" pitchFamily="18" charset="0"/>
              </a:rPr>
              <a:t>MSI/MSP</a:t>
            </a:r>
          </a:p>
          <a:p>
            <a:pPr marL="285750" indent="-285750">
              <a:lnSpc>
                <a:spcPct val="150000"/>
              </a:lnSpc>
              <a:buFont typeface="Courier New" pitchFamily="49" charset="0"/>
              <a:buChar char="o"/>
            </a:pPr>
            <a:r>
              <a:rPr lang="en-GB" sz="2400" dirty="0">
                <a:latin typeface="Times New Roman" pitchFamily="18" charset="0"/>
                <a:cs typeface="Times New Roman" pitchFamily="18" charset="0"/>
              </a:rPr>
              <a:t>Repack.exe </a:t>
            </a:r>
            <a:r>
              <a:rPr lang="en-GB" sz="2400" dirty="0" smtClean="0">
                <a:latin typeface="Times New Roman" pitchFamily="18" charset="0"/>
                <a:cs typeface="Times New Roman" pitchFamily="18" charset="0"/>
              </a:rPr>
              <a:t>:</a:t>
            </a:r>
            <a:r>
              <a:rPr lang="en-GB" sz="2400" dirty="0">
                <a:latin typeface="Times New Roman" pitchFamily="18" charset="0"/>
                <a:cs typeface="Times New Roman" pitchFamily="18" charset="0"/>
              </a:rPr>
              <a:t>Used for </a:t>
            </a:r>
            <a:r>
              <a:rPr lang="en-GB" sz="2400" dirty="0" smtClean="0">
                <a:latin typeface="Times New Roman" pitchFamily="18" charset="0"/>
                <a:cs typeface="Times New Roman" pitchFamily="18" charset="0"/>
              </a:rPr>
              <a:t>Capturing the Installation</a:t>
            </a:r>
          </a:p>
          <a:p>
            <a:pPr marL="285750" indent="-285750">
              <a:lnSpc>
                <a:spcPct val="150000"/>
              </a:lnSpc>
              <a:buFont typeface="Courier New" pitchFamily="49" charset="0"/>
              <a:buChar char="o"/>
            </a:pPr>
            <a:r>
              <a:rPr lang="en-GB" sz="2400" dirty="0">
                <a:latin typeface="Times New Roman" pitchFamily="18" charset="0"/>
                <a:cs typeface="Times New Roman" pitchFamily="18" charset="0"/>
              </a:rPr>
              <a:t>PSADT:PSADT scripts used for automation of installation and </a:t>
            </a:r>
            <a:r>
              <a:rPr lang="en-GB" sz="2400" dirty="0" smtClean="0">
                <a:latin typeface="Times New Roman" pitchFamily="18" charset="0"/>
                <a:cs typeface="Times New Roman" pitchFamily="18" charset="0"/>
              </a:rPr>
              <a:t>uninstallation</a:t>
            </a:r>
          </a:p>
        </p:txBody>
      </p:sp>
    </p:spTree>
    <p:extLst>
      <p:ext uri="{BB962C8B-B14F-4D97-AF65-F5344CB8AC3E}">
        <p14:creationId xmlns:p14="http://schemas.microsoft.com/office/powerpoint/2010/main" val="3132865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 rotWithShape="1">
          <a:blip r:embed="rId2"/>
          <a:srcRect l="29836" t="27533" r="30279" b="16890"/>
          <a:stretch/>
        </p:blipFill>
        <p:spPr>
          <a:xfrm>
            <a:off x="1130300" y="1352455"/>
            <a:ext cx="4686300" cy="4711700"/>
          </a:xfrm>
          <a:prstGeom prst="rect">
            <a:avLst/>
          </a:prstGeom>
        </p:spPr>
      </p:pic>
      <p:pic>
        <p:nvPicPr>
          <p:cNvPr id="3" name="Picture 2"/>
          <p:cNvPicPr/>
          <p:nvPr/>
        </p:nvPicPr>
        <p:blipFill rotWithShape="1">
          <a:blip r:embed="rId3"/>
          <a:srcRect l="29171" t="27533" r="29393" b="16102"/>
          <a:stretch/>
        </p:blipFill>
        <p:spPr>
          <a:xfrm>
            <a:off x="6578600" y="1352455"/>
            <a:ext cx="4762500" cy="47117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975299" y="583020"/>
            <a:ext cx="682609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b="1" dirty="0">
                <a:latin typeface="Times New Roman" pitchFamily="18" charset="0"/>
                <a:cs typeface="Times New Roman" pitchFamily="18" charset="0"/>
              </a:rPr>
              <a:t>PSADT script executed – application </a:t>
            </a:r>
            <a:r>
              <a:rPr lang="en-GB" sz="2000" b="1" dirty="0" smtClean="0">
                <a:latin typeface="Times New Roman" pitchFamily="18" charset="0"/>
                <a:cs typeface="Times New Roman" pitchFamily="18" charset="0"/>
              </a:rPr>
              <a:t>uninstalled </a:t>
            </a:r>
            <a:r>
              <a:rPr lang="en-GB" sz="2000" b="1" dirty="0">
                <a:latin typeface="Times New Roman" pitchFamily="18" charset="0"/>
                <a:cs typeface="Times New Roman" pitchFamily="18" charset="0"/>
              </a:rPr>
              <a:t>successfully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2663739" y="640910"/>
            <a:ext cx="253999" cy="151979"/>
            <a:chOff x="1536696" y="1610618"/>
            <a:chExt cx="253999" cy="151979"/>
          </a:xfrm>
        </p:grpSpPr>
        <p:cxnSp>
          <p:nvCxnSpPr>
            <p:cNvPr id="6" name="Straight Arrow Connector 5"/>
            <p:cNvCxnSpPr/>
            <p:nvPr/>
          </p:nvCxnSpPr>
          <p:spPr>
            <a:xfrm>
              <a:off x="1536696" y="1762596"/>
              <a:ext cx="253999" cy="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>
              <a:off x="1542240" y="1610618"/>
              <a:ext cx="0" cy="15197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51859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 rotWithShape="1">
          <a:blip r:embed="rId2"/>
          <a:srcRect l="29836" t="27532" r="28949" b="16890"/>
          <a:stretch/>
        </p:blipFill>
        <p:spPr>
          <a:xfrm>
            <a:off x="1219200" y="914398"/>
            <a:ext cx="4934857" cy="5168902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>
            <a:off x="6356350" y="3498849"/>
            <a:ext cx="6731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/>
          <p:nvPr/>
        </p:nvPicPr>
        <p:blipFill rotWithShape="1">
          <a:blip r:embed="rId3"/>
          <a:srcRect l="29614" t="27533" r="29171" b="17284"/>
          <a:stretch/>
        </p:blipFill>
        <p:spPr>
          <a:xfrm>
            <a:off x="7200900" y="914398"/>
            <a:ext cx="4457700" cy="5168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22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GB" dirty="0">
                <a:latin typeface="Times New Roman" pitchFamily="18" charset="0"/>
                <a:cs typeface="Times New Roman" pitchFamily="18" charset="0"/>
              </a:rPr>
              <a:t>Strengthened understanding of software installation</a:t>
            </a:r>
          </a:p>
          <a:p>
            <a:pPr>
              <a:lnSpc>
                <a:spcPct val="150000"/>
              </a:lnSpc>
            </a:pPr>
            <a:r>
              <a:rPr lang="en-GB" dirty="0">
                <a:latin typeface="Times New Roman" pitchFamily="18" charset="0"/>
                <a:cs typeface="Times New Roman" pitchFamily="18" charset="0"/>
              </a:rPr>
              <a:t>Gained hands-on experience in application packaging </a:t>
            </a:r>
          </a:p>
          <a:p>
            <a:pPr>
              <a:lnSpc>
                <a:spcPct val="150000"/>
              </a:lnSpc>
            </a:pPr>
            <a:r>
              <a:rPr lang="en-GB" dirty="0" smtClean="0">
                <a:latin typeface="Times New Roman" pitchFamily="18" charset="0"/>
                <a:cs typeface="Times New Roman" pitchFamily="18" charset="0"/>
              </a:rPr>
              <a:t>Learned </a:t>
            </a:r>
            <a:r>
              <a:rPr lang="en-GB" dirty="0">
                <a:latin typeface="Times New Roman" pitchFamily="18" charset="0"/>
                <a:cs typeface="Times New Roman" pitchFamily="18" charset="0"/>
              </a:rPr>
              <a:t>how to troubleshoot installation issues effectively</a:t>
            </a:r>
          </a:p>
          <a:p>
            <a:pPr>
              <a:lnSpc>
                <a:spcPct val="150000"/>
              </a:lnSpc>
            </a:pPr>
            <a:r>
              <a:rPr lang="en-GB" dirty="0">
                <a:latin typeface="Times New Roman" pitchFamily="18" charset="0"/>
                <a:cs typeface="Times New Roman" pitchFamily="18" charset="0"/>
              </a:rPr>
              <a:t>Gained practical exposure to end-to-end </a:t>
            </a:r>
            <a:r>
              <a:rPr lang="en-GB" dirty="0" smtClean="0">
                <a:latin typeface="Times New Roman" pitchFamily="18" charset="0"/>
                <a:cs typeface="Times New Roman" pitchFamily="18" charset="0"/>
              </a:rPr>
              <a:t>Packaging workflow</a:t>
            </a:r>
            <a:endParaRPr lang="en-GB" dirty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50000"/>
              </a:lnSpc>
            </a:pPr>
            <a:endParaRPr lang="en-GB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>
                <a:solidFill>
                  <a:srgbClr val="0187CC"/>
                </a:solidFill>
                <a:latin typeface="HK Grotesk Bold"/>
              </a:rPr>
              <a:t>CONCLUSION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14998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>
                <a:solidFill>
                  <a:srgbClr val="0187CC"/>
                </a:solidFill>
                <a:latin typeface="HK Grotesk Bold"/>
              </a:rPr>
              <a:t>REPACKAGING AND CAPTURING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785020"/>
            <a:ext cx="9542172" cy="1664550"/>
          </a:xfrm>
        </p:spPr>
        <p:txBody>
          <a:bodyPr>
            <a:normAutofit/>
          </a:bodyPr>
          <a:lstStyle/>
          <a:p>
            <a:r>
              <a:rPr lang="en-GB" sz="2400" dirty="0"/>
              <a:t>Downloaded 7-Zip setup.exe and copied to VM.</a:t>
            </a:r>
          </a:p>
          <a:p>
            <a:r>
              <a:rPr lang="en-GB" sz="2400" dirty="0"/>
              <a:t>Ran Repack.exe to capture installation </a:t>
            </a:r>
            <a:r>
              <a:rPr lang="en-GB" sz="2400" dirty="0" smtClean="0"/>
              <a:t>(multi </a:t>
            </a:r>
            <a:r>
              <a:rPr lang="en-GB" sz="2400" dirty="0"/>
              <a:t>snapshots).</a:t>
            </a:r>
          </a:p>
          <a:p>
            <a:r>
              <a:rPr lang="en-GB" sz="2400" dirty="0"/>
              <a:t>Generated IRP file with installation changes</a:t>
            </a:r>
            <a:r>
              <a:rPr lang="en-GB" sz="2400" dirty="0" smtClean="0"/>
              <a:t>.</a:t>
            </a:r>
            <a:endParaRPr lang="en-GB" sz="2400" dirty="0"/>
          </a:p>
        </p:txBody>
      </p:sp>
      <p:pic>
        <p:nvPicPr>
          <p:cNvPr id="4" name="Picture 3"/>
          <p:cNvPicPr/>
          <p:nvPr/>
        </p:nvPicPr>
        <p:blipFill rotWithShape="1">
          <a:blip r:embed="rId2"/>
          <a:srcRect l="29336" t="27881" r="29336" b="15481"/>
          <a:stretch/>
        </p:blipFill>
        <p:spPr>
          <a:xfrm>
            <a:off x="3055615" y="3449570"/>
            <a:ext cx="5834129" cy="3219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912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0187CC"/>
                </a:solidFill>
                <a:latin typeface="HK Grotesk Bold"/>
              </a:rPr>
              <a:t>REPACKAGING AND CAPTURING</a:t>
            </a:r>
            <a:endParaRPr lang="en-GB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 rotWithShape="1">
          <a:blip r:embed="rId2"/>
          <a:srcRect l="29644" t="27599" r="28588" b="16758"/>
          <a:stretch/>
        </p:blipFill>
        <p:spPr>
          <a:xfrm>
            <a:off x="1249996" y="2359427"/>
            <a:ext cx="4600667" cy="3802590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 rotWithShape="1">
          <a:blip r:embed="rId3"/>
          <a:srcRect l="23294" t="13491" r="23901" b="14561"/>
          <a:stretch/>
        </p:blipFill>
        <p:spPr>
          <a:xfrm>
            <a:off x="6431334" y="2330632"/>
            <a:ext cx="4703698" cy="375834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547742" y="1531763"/>
            <a:ext cx="77671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latin typeface="Times New Roman" pitchFamily="18" charset="0"/>
                <a:cs typeface="Times New Roman" pitchFamily="18" charset="0"/>
              </a:rPr>
              <a:t>Capturing installation of 7-Zip using Repack.exe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2293743" y="1639964"/>
            <a:ext cx="253999" cy="151979"/>
            <a:chOff x="1536696" y="1610618"/>
            <a:chExt cx="253999" cy="151979"/>
          </a:xfrm>
        </p:grpSpPr>
        <p:cxnSp>
          <p:nvCxnSpPr>
            <p:cNvPr id="7" name="Straight Arrow Connector 6"/>
            <p:cNvCxnSpPr/>
            <p:nvPr/>
          </p:nvCxnSpPr>
          <p:spPr>
            <a:xfrm>
              <a:off x="1536696" y="1762596"/>
              <a:ext cx="253999" cy="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1542240" y="1610618"/>
              <a:ext cx="0" cy="15197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43997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>
                <a:solidFill>
                  <a:srgbClr val="0187CC"/>
                </a:solidFill>
                <a:latin typeface="HK Grotesk Bold"/>
              </a:rPr>
              <a:t>EDITING IRP &amp; CREATING ISM FILE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7223975" cy="1265305"/>
          </a:xfrm>
        </p:spPr>
        <p:txBody>
          <a:bodyPr>
            <a:normAutofit/>
          </a:bodyPr>
          <a:lstStyle/>
          <a:p>
            <a:r>
              <a:rPr lang="en-GB" sz="2000" dirty="0"/>
              <a:t>Removed unnecessary files from IRP.</a:t>
            </a:r>
          </a:p>
          <a:p>
            <a:r>
              <a:rPr lang="en-GB" sz="2000" dirty="0"/>
              <a:t>Created ISM project file from cleaned IRP.</a:t>
            </a:r>
          </a:p>
          <a:p>
            <a:r>
              <a:rPr lang="en-GB" sz="2000" dirty="0"/>
              <a:t>Prepared ISM for MSI build.</a:t>
            </a:r>
          </a:p>
          <a:p>
            <a:endParaRPr lang="en-GB" sz="2000" dirty="0"/>
          </a:p>
        </p:txBody>
      </p:sp>
      <p:pic>
        <p:nvPicPr>
          <p:cNvPr id="4" name="Picture 3"/>
          <p:cNvPicPr/>
          <p:nvPr/>
        </p:nvPicPr>
        <p:blipFill rotWithShape="1">
          <a:blip r:embed="rId2"/>
          <a:srcRect l="11277" t="16723" r="10977" b="4932"/>
          <a:stretch/>
        </p:blipFill>
        <p:spPr>
          <a:xfrm>
            <a:off x="940158" y="3392098"/>
            <a:ext cx="5074276" cy="2854156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 rotWithShape="1">
          <a:blip r:embed="rId3"/>
          <a:srcRect l="11307" t="50890" r="44814" b="3723"/>
          <a:stretch/>
        </p:blipFill>
        <p:spPr>
          <a:xfrm>
            <a:off x="6578600" y="3392098"/>
            <a:ext cx="4686300" cy="2854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680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>
                <a:solidFill>
                  <a:srgbClr val="0187CC"/>
                </a:solidFill>
                <a:latin typeface="HK Grotesk Bold"/>
              </a:rPr>
              <a:t>CREATING MSI FILE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7211096" cy="1342578"/>
          </a:xfrm>
        </p:spPr>
        <p:txBody>
          <a:bodyPr>
            <a:normAutofit/>
          </a:bodyPr>
          <a:lstStyle/>
          <a:p>
            <a:r>
              <a:rPr lang="en-GB" sz="2400" dirty="0"/>
              <a:t>Built MSI v23.01 from ISM project.</a:t>
            </a:r>
          </a:p>
          <a:p>
            <a:r>
              <a:rPr lang="en-GB" sz="2400" dirty="0"/>
              <a:t>Updated version → built MSI v25.01.</a:t>
            </a:r>
          </a:p>
          <a:p>
            <a:r>
              <a:rPr lang="en-GB" sz="2400" dirty="0"/>
              <a:t>Verified installation functionality</a:t>
            </a:r>
            <a:r>
              <a:rPr lang="en-GB" sz="2400" dirty="0" smtClean="0"/>
              <a:t>.</a:t>
            </a:r>
          </a:p>
          <a:p>
            <a:pPr marL="0" indent="0">
              <a:buNone/>
            </a:pPr>
            <a:endParaRPr lang="en-GB" sz="2400" dirty="0"/>
          </a:p>
        </p:txBody>
      </p:sp>
      <p:pic>
        <p:nvPicPr>
          <p:cNvPr id="5" name="Picture 4"/>
          <p:cNvPicPr/>
          <p:nvPr/>
        </p:nvPicPr>
        <p:blipFill rotWithShape="1">
          <a:blip r:embed="rId2"/>
          <a:srcRect l="11239" t="18023" r="11239" b="6031"/>
          <a:stretch/>
        </p:blipFill>
        <p:spPr>
          <a:xfrm>
            <a:off x="6812925" y="3412899"/>
            <a:ext cx="4790940" cy="3052293"/>
          </a:xfrm>
          <a:prstGeom prst="rect">
            <a:avLst/>
          </a:prstGeom>
        </p:spPr>
      </p:pic>
      <p:pic>
        <p:nvPicPr>
          <p:cNvPr id="6" name="Picture 5"/>
          <p:cNvPicPr/>
          <p:nvPr/>
        </p:nvPicPr>
        <p:blipFill rotWithShape="1">
          <a:blip r:embed="rId3"/>
          <a:srcRect r="37067" b="25826"/>
          <a:stretch/>
        </p:blipFill>
        <p:spPr>
          <a:xfrm>
            <a:off x="817245" y="3412899"/>
            <a:ext cx="4948555" cy="3052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823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0187CC"/>
                </a:solidFill>
                <a:latin typeface="HK Grotesk Bold"/>
              </a:rPr>
              <a:t>CREATING </a:t>
            </a:r>
            <a:r>
              <a:rPr lang="en-US" b="1" dirty="0" smtClean="0">
                <a:solidFill>
                  <a:srgbClr val="0187CC"/>
                </a:solidFill>
                <a:latin typeface="HK Grotesk Bold"/>
              </a:rPr>
              <a:t>MSI FILE</a:t>
            </a:r>
            <a:endParaRPr lang="en-GB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 rotWithShape="1">
          <a:blip r:embed="rId2"/>
          <a:srcRect l="11276" t="17523" r="11426" b="4132"/>
          <a:stretch/>
        </p:blipFill>
        <p:spPr>
          <a:xfrm>
            <a:off x="722004" y="2111801"/>
            <a:ext cx="5054601" cy="3813175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 rotWithShape="1">
          <a:blip r:embed="rId3"/>
          <a:srcRect l="11224" t="16890" r="11887" b="4277"/>
          <a:stretch/>
        </p:blipFill>
        <p:spPr>
          <a:xfrm>
            <a:off x="6286500" y="2139097"/>
            <a:ext cx="5473700" cy="370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775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=""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=""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7064</TotalTime>
  <Words>589</Words>
  <Application>Microsoft Office PowerPoint</Application>
  <PresentationFormat>Custom</PresentationFormat>
  <Paragraphs>106</Paragraphs>
  <Slides>42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3" baseType="lpstr">
      <vt:lpstr>Office Theme</vt:lpstr>
      <vt:lpstr>PowerPoint Presentation</vt:lpstr>
      <vt:lpstr>Task 1 Patch an MSI with New Version or Updated Files.  Create and apply MSP (patch) files to an existing MSI installation</vt:lpstr>
      <vt:lpstr>OBJECTIVE:</vt:lpstr>
      <vt:lpstr>TOOLS &amp; ENVIRONMENTS:</vt:lpstr>
      <vt:lpstr>REPACKAGING AND CAPTURING</vt:lpstr>
      <vt:lpstr>REPACKAGING AND CAPTURING</vt:lpstr>
      <vt:lpstr>EDITING IRP &amp; CREATING ISM FILE</vt:lpstr>
      <vt:lpstr>CREATING MSI FILE</vt:lpstr>
      <vt:lpstr>CREATING MSI FILE</vt:lpstr>
      <vt:lpstr>CREATING MSP PATCH FILE</vt:lpstr>
      <vt:lpstr>INSTALLATION VIA COMMAND PROMPT</vt:lpstr>
      <vt:lpstr>Got error while installing MSP → corrected command  → patch installed successfully  </vt:lpstr>
      <vt:lpstr>PowerPoint Presentation</vt:lpstr>
      <vt:lpstr>PowerPoint Presentation</vt:lpstr>
      <vt:lpstr>PowerPoint Presentation</vt:lpstr>
      <vt:lpstr>INSTALLATION &amp; UNINSTALLATION VIA PSADT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Task 2 Create MSIX with Setup.exe Capture a setup.exe to create msix package</vt:lpstr>
      <vt:lpstr>OBJECTIVE:</vt:lpstr>
      <vt:lpstr>REPACKAGING AND CAPTURING</vt:lpstr>
      <vt:lpstr>PowerPoint Presentation</vt:lpstr>
      <vt:lpstr>EDITING IRP &amp; CREATING ISM FILE</vt:lpstr>
      <vt:lpstr>PowerPoint Presentation</vt:lpstr>
      <vt:lpstr>PowerPoint Presentation</vt:lpstr>
      <vt:lpstr>CREATING MSIX FILE</vt:lpstr>
      <vt:lpstr>PowerPoint Presentation</vt:lpstr>
      <vt:lpstr>PowerPoint Presentation</vt:lpstr>
      <vt:lpstr>INSTALLATION VIA POWERSHELL</vt:lpstr>
      <vt:lpstr>PowerPoint Presentation</vt:lpstr>
      <vt:lpstr>PowerPoint Presentation</vt:lpstr>
      <vt:lpstr>PowerPoint Presentation</vt:lpstr>
      <vt:lpstr>INSTALLATION &amp; UNINSTALLATION VIA PSADT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Satish M</dc:creator>
  <cp:lastModifiedBy>User</cp:lastModifiedBy>
  <cp:revision>83</cp:revision>
  <dcterms:created xsi:type="dcterms:W3CDTF">2024-05-04T13:11:57Z</dcterms:created>
  <dcterms:modified xsi:type="dcterms:W3CDTF">2025-09-08T10:29:21Z</dcterms:modified>
</cp:coreProperties>
</file>